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07"/>
  </p:notesMasterIdLst>
  <p:handoutMasterIdLst>
    <p:handoutMasterId r:id="rId108"/>
  </p:handoutMasterIdLst>
  <p:sldIdLst>
    <p:sldId id="274" r:id="rId2"/>
    <p:sldId id="972" r:id="rId3"/>
    <p:sldId id="1118" r:id="rId4"/>
    <p:sldId id="944" r:id="rId5"/>
    <p:sldId id="1112" r:id="rId6"/>
    <p:sldId id="951" r:id="rId7"/>
    <p:sldId id="952" r:id="rId8"/>
    <p:sldId id="966" r:id="rId9"/>
    <p:sldId id="968" r:id="rId10"/>
    <p:sldId id="1123" r:id="rId11"/>
    <p:sldId id="967" r:id="rId12"/>
    <p:sldId id="397" r:id="rId13"/>
    <p:sldId id="970" r:id="rId14"/>
    <p:sldId id="1113" r:id="rId15"/>
    <p:sldId id="965" r:id="rId16"/>
    <p:sldId id="950" r:id="rId17"/>
    <p:sldId id="1114" r:id="rId18"/>
    <p:sldId id="954" r:id="rId19"/>
    <p:sldId id="955" r:id="rId20"/>
    <p:sldId id="957" r:id="rId21"/>
    <p:sldId id="953" r:id="rId22"/>
    <p:sldId id="958" r:id="rId23"/>
    <p:sldId id="959" r:id="rId24"/>
    <p:sldId id="960" r:id="rId25"/>
    <p:sldId id="962" r:id="rId26"/>
    <p:sldId id="1115" r:id="rId27"/>
    <p:sldId id="963" r:id="rId28"/>
    <p:sldId id="964" r:id="rId29"/>
    <p:sldId id="980" r:id="rId30"/>
    <p:sldId id="977" r:id="rId31"/>
    <p:sldId id="976" r:id="rId32"/>
    <p:sldId id="975" r:id="rId33"/>
    <p:sldId id="1116" r:id="rId34"/>
    <p:sldId id="974" r:id="rId35"/>
    <p:sldId id="978" r:id="rId36"/>
    <p:sldId id="979" r:id="rId37"/>
    <p:sldId id="1117" r:id="rId38"/>
    <p:sldId id="973" r:id="rId39"/>
    <p:sldId id="981" r:id="rId40"/>
    <p:sldId id="982" r:id="rId41"/>
    <p:sldId id="983" r:id="rId42"/>
    <p:sldId id="945" r:id="rId43"/>
    <p:sldId id="398" r:id="rId44"/>
    <p:sldId id="495" r:id="rId45"/>
    <p:sldId id="961" r:id="rId46"/>
    <p:sldId id="400" r:id="rId47"/>
    <p:sldId id="401" r:id="rId48"/>
    <p:sldId id="402" r:id="rId49"/>
    <p:sldId id="408" r:id="rId50"/>
    <p:sldId id="1088" r:id="rId51"/>
    <p:sldId id="481" r:id="rId52"/>
    <p:sldId id="1089" r:id="rId53"/>
    <p:sldId id="1090" r:id="rId54"/>
    <p:sldId id="1091" r:id="rId55"/>
    <p:sldId id="1092" r:id="rId56"/>
    <p:sldId id="1093" r:id="rId57"/>
    <p:sldId id="1094" r:id="rId58"/>
    <p:sldId id="416" r:id="rId59"/>
    <p:sldId id="417" r:id="rId60"/>
    <p:sldId id="418" r:id="rId61"/>
    <p:sldId id="460" r:id="rId62"/>
    <p:sldId id="1095" r:id="rId63"/>
    <p:sldId id="491" r:id="rId64"/>
    <p:sldId id="1096" r:id="rId65"/>
    <p:sldId id="458" r:id="rId66"/>
    <p:sldId id="1097" r:id="rId67"/>
    <p:sldId id="946" r:id="rId68"/>
    <p:sldId id="947" r:id="rId69"/>
    <p:sldId id="1119" r:id="rId70"/>
    <p:sldId id="1099" r:id="rId71"/>
    <p:sldId id="1100" r:id="rId72"/>
    <p:sldId id="1120" r:id="rId73"/>
    <p:sldId id="949" r:id="rId74"/>
    <p:sldId id="1102" r:id="rId75"/>
    <p:sldId id="1103" r:id="rId76"/>
    <p:sldId id="1104" r:id="rId77"/>
    <p:sldId id="1105" r:id="rId78"/>
    <p:sldId id="1106" r:id="rId79"/>
    <p:sldId id="1107" r:id="rId80"/>
    <p:sldId id="985" r:id="rId81"/>
    <p:sldId id="986" r:id="rId82"/>
    <p:sldId id="988" r:id="rId83"/>
    <p:sldId id="987" r:id="rId84"/>
    <p:sldId id="989" r:id="rId85"/>
    <p:sldId id="990" r:id="rId86"/>
    <p:sldId id="984" r:id="rId87"/>
    <p:sldId id="992" r:id="rId88"/>
    <p:sldId id="993" r:id="rId89"/>
    <p:sldId id="994" r:id="rId90"/>
    <p:sldId id="991" r:id="rId91"/>
    <p:sldId id="995" r:id="rId92"/>
    <p:sldId id="996" r:id="rId93"/>
    <p:sldId id="997" r:id="rId94"/>
    <p:sldId id="1108" r:id="rId95"/>
    <p:sldId id="1109" r:id="rId96"/>
    <p:sldId id="1110" r:id="rId97"/>
    <p:sldId id="1004" r:id="rId98"/>
    <p:sldId id="1005" r:id="rId99"/>
    <p:sldId id="1006" r:id="rId100"/>
    <p:sldId id="444" r:id="rId101"/>
    <p:sldId id="1111" r:id="rId102"/>
    <p:sldId id="1008" r:id="rId103"/>
    <p:sldId id="1122" r:id="rId104"/>
    <p:sldId id="1121" r:id="rId105"/>
    <p:sldId id="1009" r:id="rId106"/>
  </p:sldIdLst>
  <p:sldSz cx="9144000" cy="6858000" type="screen4x3"/>
  <p:notesSz cx="6858000" cy="931386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E9C2500-EFD0-42C1-BB91-34D97AB3283B}" v="176" dt="2022-06-24T20:27:15.52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27" d="100"/>
          <a:sy n="127" d="100"/>
        </p:scale>
        <p:origin x="114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1677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tableStyles" Target="tableStyles.xml"/><Relationship Id="rId16" Type="http://schemas.openxmlformats.org/officeDocument/2006/relationships/slide" Target="slides/slide15.xml"/><Relationship Id="rId107" Type="http://schemas.openxmlformats.org/officeDocument/2006/relationships/notesMaster" Target="notesMasters/notesMaster1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microsoft.com/office/2016/11/relationships/changesInfo" Target="changesInfos/changesInfo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handoutMaster" Target="handoutMasters/handoutMaster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microsoft.com/office/2015/10/relationships/revisionInfo" Target="revisionInfo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presProps" Target="presProp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iersach, David" userId="14a9feb0-85a7-4da4-be8a-c1e22b637acc" providerId="ADAL" clId="{3E9C2500-EFD0-42C1-BB91-34D97AB3283B}"/>
    <pc:docChg chg="undo custSel modSld">
      <pc:chgData name="Biersach, David" userId="14a9feb0-85a7-4da4-be8a-c1e22b637acc" providerId="ADAL" clId="{3E9C2500-EFD0-42C1-BB91-34D97AB3283B}" dt="2022-06-24T20:27:15.522" v="247"/>
      <pc:docMkLst>
        <pc:docMk/>
      </pc:docMkLst>
      <pc:sldChg chg="addSp modSp mod modAnim">
        <pc:chgData name="Biersach, David" userId="14a9feb0-85a7-4da4-be8a-c1e22b637acc" providerId="ADAL" clId="{3E9C2500-EFD0-42C1-BB91-34D97AB3283B}" dt="2022-06-22T13:21:14.554" v="75"/>
        <pc:sldMkLst>
          <pc:docMk/>
          <pc:sldMk cId="658316033" sldId="946"/>
        </pc:sldMkLst>
        <pc:spChg chg="add mod">
          <ac:chgData name="Biersach, David" userId="14a9feb0-85a7-4da4-be8a-c1e22b637acc" providerId="ADAL" clId="{3E9C2500-EFD0-42C1-BB91-34D97AB3283B}" dt="2022-06-22T13:18:59.528" v="63" actId="208"/>
          <ac:spMkLst>
            <pc:docMk/>
            <pc:sldMk cId="658316033" sldId="946"/>
            <ac:spMk id="3" creationId="{7BB80B1D-FA41-C977-3733-C20F96BD5B73}"/>
          </ac:spMkLst>
        </pc:spChg>
        <pc:spChg chg="add mod">
          <ac:chgData name="Biersach, David" userId="14a9feb0-85a7-4da4-be8a-c1e22b637acc" providerId="ADAL" clId="{3E9C2500-EFD0-42C1-BB91-34D97AB3283B}" dt="2022-06-22T13:19:14.317" v="65" actId="1076"/>
          <ac:spMkLst>
            <pc:docMk/>
            <pc:sldMk cId="658316033" sldId="946"/>
            <ac:spMk id="22" creationId="{D41C89CB-35F8-B4A3-DBD3-4AE555D7317D}"/>
          </ac:spMkLst>
        </pc:spChg>
        <pc:cxnChg chg="mod">
          <ac:chgData name="Biersach, David" userId="14a9feb0-85a7-4da4-be8a-c1e22b637acc" providerId="ADAL" clId="{3E9C2500-EFD0-42C1-BB91-34D97AB3283B}" dt="2022-06-22T13:18:16.467" v="53" actId="208"/>
          <ac:cxnSpMkLst>
            <pc:docMk/>
            <pc:sldMk cId="658316033" sldId="946"/>
            <ac:cxnSpMk id="26" creationId="{EA7FE187-3E57-46FF-989A-697328BD4490}"/>
          </ac:cxnSpMkLst>
        </pc:cxnChg>
        <pc:cxnChg chg="mod">
          <ac:chgData name="Biersach, David" userId="14a9feb0-85a7-4da4-be8a-c1e22b637acc" providerId="ADAL" clId="{3E9C2500-EFD0-42C1-BB91-34D97AB3283B}" dt="2022-06-22T13:18:16.467" v="53" actId="208"/>
          <ac:cxnSpMkLst>
            <pc:docMk/>
            <pc:sldMk cId="658316033" sldId="946"/>
            <ac:cxnSpMk id="28" creationId="{2CCD1A58-4A55-42D7-830B-F71228F272B4}"/>
          </ac:cxnSpMkLst>
        </pc:cxnChg>
      </pc:sldChg>
      <pc:sldChg chg="modSp mod">
        <pc:chgData name="Biersach, David" userId="14a9feb0-85a7-4da4-be8a-c1e22b637acc" providerId="ADAL" clId="{3E9C2500-EFD0-42C1-BB91-34D97AB3283B}" dt="2022-06-22T13:24:02.834" v="140" actId="1076"/>
        <pc:sldMkLst>
          <pc:docMk/>
          <pc:sldMk cId="374006464" sldId="947"/>
        </pc:sldMkLst>
        <pc:spChg chg="mod">
          <ac:chgData name="Biersach, David" userId="14a9feb0-85a7-4da4-be8a-c1e22b637acc" providerId="ADAL" clId="{3E9C2500-EFD0-42C1-BB91-34D97AB3283B}" dt="2022-06-22T13:24:02.834" v="140" actId="1076"/>
          <ac:spMkLst>
            <pc:docMk/>
            <pc:sldMk cId="374006464" sldId="947"/>
            <ac:spMk id="15" creationId="{416A3C56-D021-4910-9EC3-A16B1D5CB2EE}"/>
          </ac:spMkLst>
        </pc:spChg>
      </pc:sldChg>
      <pc:sldChg chg="modSp mod">
        <pc:chgData name="Biersach, David" userId="14a9feb0-85a7-4da4-be8a-c1e22b637acc" providerId="ADAL" clId="{3E9C2500-EFD0-42C1-BB91-34D97AB3283B}" dt="2022-06-21T19:40:31.029" v="27" actId="1076"/>
        <pc:sldMkLst>
          <pc:docMk/>
          <pc:sldMk cId="4208491714" sldId="950"/>
        </pc:sldMkLst>
        <pc:spChg chg="mod">
          <ac:chgData name="Biersach, David" userId="14a9feb0-85a7-4da4-be8a-c1e22b637acc" providerId="ADAL" clId="{3E9C2500-EFD0-42C1-BB91-34D97AB3283B}" dt="2022-06-21T19:40:31.029" v="27" actId="1076"/>
          <ac:spMkLst>
            <pc:docMk/>
            <pc:sldMk cId="4208491714" sldId="950"/>
            <ac:spMk id="3" creationId="{72320D8D-A77D-429D-8609-5C527B27B779}"/>
          </ac:spMkLst>
        </pc:spChg>
      </pc:sldChg>
      <pc:sldChg chg="addSp modSp mod modAnim">
        <pc:chgData name="Biersach, David" userId="14a9feb0-85a7-4da4-be8a-c1e22b637acc" providerId="ADAL" clId="{3E9C2500-EFD0-42C1-BB91-34D97AB3283B}" dt="2022-06-22T16:23:14.075" v="243"/>
        <pc:sldMkLst>
          <pc:docMk/>
          <pc:sldMk cId="680464415" sldId="985"/>
        </pc:sldMkLst>
        <pc:spChg chg="add mod">
          <ac:chgData name="Biersach, David" userId="14a9feb0-85a7-4da4-be8a-c1e22b637acc" providerId="ADAL" clId="{3E9C2500-EFD0-42C1-BB91-34D97AB3283B}" dt="2022-06-22T16:19:17.564" v="191" actId="1037"/>
          <ac:spMkLst>
            <pc:docMk/>
            <pc:sldMk cId="680464415" sldId="985"/>
            <ac:spMk id="5" creationId="{0DF78272-9A54-BB15-4773-01817AE01CEA}"/>
          </ac:spMkLst>
        </pc:spChg>
        <pc:spChg chg="mod">
          <ac:chgData name="Biersach, David" userId="14a9feb0-85a7-4da4-be8a-c1e22b637acc" providerId="ADAL" clId="{3E9C2500-EFD0-42C1-BB91-34D97AB3283B}" dt="2022-06-22T16:12:02.898" v="182" actId="6549"/>
          <ac:spMkLst>
            <pc:docMk/>
            <pc:sldMk cId="680464415" sldId="985"/>
            <ac:spMk id="8" creationId="{53E86C55-A695-43EE-98E9-E07702507C3F}"/>
          </ac:spMkLst>
        </pc:spChg>
        <pc:spChg chg="mod">
          <ac:chgData name="Biersach, David" userId="14a9feb0-85a7-4da4-be8a-c1e22b637acc" providerId="ADAL" clId="{3E9C2500-EFD0-42C1-BB91-34D97AB3283B}" dt="2022-06-22T16:12:36.699" v="183"/>
          <ac:spMkLst>
            <pc:docMk/>
            <pc:sldMk cId="680464415" sldId="985"/>
            <ac:spMk id="9" creationId="{1CC1A16D-8744-4E80-BB7D-56D42535933C}"/>
          </ac:spMkLst>
        </pc:spChg>
        <pc:spChg chg="mod">
          <ac:chgData name="Biersach, David" userId="14a9feb0-85a7-4da4-be8a-c1e22b637acc" providerId="ADAL" clId="{3E9C2500-EFD0-42C1-BB91-34D97AB3283B}" dt="2022-06-22T16:12:50.159" v="185"/>
          <ac:spMkLst>
            <pc:docMk/>
            <pc:sldMk cId="680464415" sldId="985"/>
            <ac:spMk id="10" creationId="{6DA7E7AA-49A1-4714-A027-052A57C289C4}"/>
          </ac:spMkLst>
        </pc:spChg>
        <pc:spChg chg="mod">
          <ac:chgData name="Biersach, David" userId="14a9feb0-85a7-4da4-be8a-c1e22b637acc" providerId="ADAL" clId="{3E9C2500-EFD0-42C1-BB91-34D97AB3283B}" dt="2022-06-22T16:12:45.154" v="184"/>
          <ac:spMkLst>
            <pc:docMk/>
            <pc:sldMk cId="680464415" sldId="985"/>
            <ac:spMk id="12" creationId="{BE700CB3-B552-4945-9A16-C41768B4BAFD}"/>
          </ac:spMkLst>
        </pc:spChg>
        <pc:spChg chg="add mod">
          <ac:chgData name="Biersach, David" userId="14a9feb0-85a7-4da4-be8a-c1e22b637acc" providerId="ADAL" clId="{3E9C2500-EFD0-42C1-BB91-34D97AB3283B}" dt="2022-06-22T16:19:55.074" v="200" actId="14100"/>
          <ac:spMkLst>
            <pc:docMk/>
            <pc:sldMk cId="680464415" sldId="985"/>
            <ac:spMk id="25" creationId="{83127339-92EA-5713-067F-4BD43164923E}"/>
          </ac:spMkLst>
        </pc:spChg>
        <pc:spChg chg="add mod">
          <ac:chgData name="Biersach, David" userId="14a9feb0-85a7-4da4-be8a-c1e22b637acc" providerId="ADAL" clId="{3E9C2500-EFD0-42C1-BB91-34D97AB3283B}" dt="2022-06-22T16:20:17.968" v="206" actId="14100"/>
          <ac:spMkLst>
            <pc:docMk/>
            <pc:sldMk cId="680464415" sldId="985"/>
            <ac:spMk id="26" creationId="{781E7BAC-A331-EA84-844B-7E158DB7FE08}"/>
          </ac:spMkLst>
        </pc:spChg>
        <pc:spChg chg="add mod">
          <ac:chgData name="Biersach, David" userId="14a9feb0-85a7-4da4-be8a-c1e22b637acc" providerId="ADAL" clId="{3E9C2500-EFD0-42C1-BB91-34D97AB3283B}" dt="2022-06-22T16:21:17.999" v="236" actId="1035"/>
          <ac:spMkLst>
            <pc:docMk/>
            <pc:sldMk cId="680464415" sldId="985"/>
            <ac:spMk id="28" creationId="{2CDF5513-0CEE-743E-B30A-F53BF0FE4A8E}"/>
          </ac:spMkLst>
        </pc:spChg>
        <pc:cxnChg chg="mod">
          <ac:chgData name="Biersach, David" userId="14a9feb0-85a7-4da4-be8a-c1e22b637acc" providerId="ADAL" clId="{3E9C2500-EFD0-42C1-BB91-34D97AB3283B}" dt="2022-06-22T16:12:02.898" v="182" actId="6549"/>
          <ac:cxnSpMkLst>
            <pc:docMk/>
            <pc:sldMk cId="680464415" sldId="985"/>
            <ac:cxnSpMk id="27" creationId="{EBF72DB1-49CE-47BC-AB52-E1E1D3F6B764}"/>
          </ac:cxnSpMkLst>
        </pc:cxnChg>
      </pc:sldChg>
      <pc:sldChg chg="modSp mod">
        <pc:chgData name="Biersach, David" userId="14a9feb0-85a7-4da4-be8a-c1e22b637acc" providerId="ADAL" clId="{3E9C2500-EFD0-42C1-BB91-34D97AB3283B}" dt="2022-06-22T16:09:08.680" v="177"/>
        <pc:sldMkLst>
          <pc:docMk/>
          <pc:sldMk cId="2952331350" sldId="988"/>
        </pc:sldMkLst>
        <pc:spChg chg="mod">
          <ac:chgData name="Biersach, David" userId="14a9feb0-85a7-4da4-be8a-c1e22b637acc" providerId="ADAL" clId="{3E9C2500-EFD0-42C1-BB91-34D97AB3283B}" dt="2022-06-22T16:08:14.036" v="168" actId="6549"/>
          <ac:spMkLst>
            <pc:docMk/>
            <pc:sldMk cId="2952331350" sldId="988"/>
            <ac:spMk id="8" creationId="{53E86C55-A695-43EE-98E9-E07702507C3F}"/>
          </ac:spMkLst>
        </pc:spChg>
        <pc:spChg chg="mod">
          <ac:chgData name="Biersach, David" userId="14a9feb0-85a7-4da4-be8a-c1e22b637acc" providerId="ADAL" clId="{3E9C2500-EFD0-42C1-BB91-34D97AB3283B}" dt="2022-06-22T16:09:03.193" v="174"/>
          <ac:spMkLst>
            <pc:docMk/>
            <pc:sldMk cId="2952331350" sldId="988"/>
            <ac:spMk id="9" creationId="{1CC1A16D-8744-4E80-BB7D-56D42535933C}"/>
          </ac:spMkLst>
        </pc:spChg>
        <pc:spChg chg="mod">
          <ac:chgData name="Biersach, David" userId="14a9feb0-85a7-4da4-be8a-c1e22b637acc" providerId="ADAL" clId="{3E9C2500-EFD0-42C1-BB91-34D97AB3283B}" dt="2022-06-22T16:09:08.680" v="177"/>
          <ac:spMkLst>
            <pc:docMk/>
            <pc:sldMk cId="2952331350" sldId="988"/>
            <ac:spMk id="10" creationId="{6DA7E7AA-49A1-4714-A027-052A57C289C4}"/>
          </ac:spMkLst>
        </pc:spChg>
        <pc:spChg chg="mod">
          <ac:chgData name="Biersach, David" userId="14a9feb0-85a7-4da4-be8a-c1e22b637acc" providerId="ADAL" clId="{3E9C2500-EFD0-42C1-BB91-34D97AB3283B}" dt="2022-06-22T16:08:59.640" v="173"/>
          <ac:spMkLst>
            <pc:docMk/>
            <pc:sldMk cId="2952331350" sldId="988"/>
            <ac:spMk id="12" creationId="{BE700CB3-B552-4945-9A16-C41768B4BAFD}"/>
          </ac:spMkLst>
        </pc:spChg>
        <pc:cxnChg chg="mod">
          <ac:chgData name="Biersach, David" userId="14a9feb0-85a7-4da4-be8a-c1e22b637acc" providerId="ADAL" clId="{3E9C2500-EFD0-42C1-BB91-34D97AB3283B}" dt="2022-06-22T16:09:07.053" v="176" actId="113"/>
          <ac:cxnSpMkLst>
            <pc:docMk/>
            <pc:sldMk cId="2952331350" sldId="988"/>
            <ac:cxnSpMk id="23" creationId="{5555E442-3233-4223-891A-17FB3A9E8C38}"/>
          </ac:cxnSpMkLst>
        </pc:cxnChg>
        <pc:cxnChg chg="mod">
          <ac:chgData name="Biersach, David" userId="14a9feb0-85a7-4da4-be8a-c1e22b637acc" providerId="ADAL" clId="{3E9C2500-EFD0-42C1-BB91-34D97AB3283B}" dt="2022-06-22T16:08:13.458" v="167" actId="6549"/>
          <ac:cxnSpMkLst>
            <pc:docMk/>
            <pc:sldMk cId="2952331350" sldId="988"/>
            <ac:cxnSpMk id="27" creationId="{EBF72DB1-49CE-47BC-AB52-E1E1D3F6B764}"/>
          </ac:cxnSpMkLst>
        </pc:cxnChg>
        <pc:cxnChg chg="mod">
          <ac:chgData name="Biersach, David" userId="14a9feb0-85a7-4da4-be8a-c1e22b637acc" providerId="ADAL" clId="{3E9C2500-EFD0-42C1-BB91-34D97AB3283B}" dt="2022-06-22T16:08:46.994" v="172" actId="20577"/>
          <ac:cxnSpMkLst>
            <pc:docMk/>
            <pc:sldMk cId="2952331350" sldId="988"/>
            <ac:cxnSpMk id="30" creationId="{D88A131A-2AE3-4E7F-83F5-8A9C320CC5DF}"/>
          </ac:cxnSpMkLst>
        </pc:cxnChg>
      </pc:sldChg>
      <pc:sldChg chg="modSp mod">
        <pc:chgData name="Biersach, David" userId="14a9feb0-85a7-4da4-be8a-c1e22b637acc" providerId="ADAL" clId="{3E9C2500-EFD0-42C1-BB91-34D97AB3283B}" dt="2022-06-22T13:54:32.510" v="163" actId="6549"/>
        <pc:sldMkLst>
          <pc:docMk/>
          <pc:sldMk cId="2225255452" sldId="1006"/>
        </pc:sldMkLst>
        <pc:spChg chg="mod">
          <ac:chgData name="Biersach, David" userId="14a9feb0-85a7-4da4-be8a-c1e22b637acc" providerId="ADAL" clId="{3E9C2500-EFD0-42C1-BB91-34D97AB3283B}" dt="2022-06-22T13:54:32.510" v="163" actId="6549"/>
          <ac:spMkLst>
            <pc:docMk/>
            <pc:sldMk cId="2225255452" sldId="1006"/>
            <ac:spMk id="5" creationId="{718D9F55-CDD9-4B21-A1D8-7A1F746951C6}"/>
          </ac:spMkLst>
        </pc:spChg>
        <pc:spChg chg="mod">
          <ac:chgData name="Biersach, David" userId="14a9feb0-85a7-4da4-be8a-c1e22b637acc" providerId="ADAL" clId="{3E9C2500-EFD0-42C1-BB91-34D97AB3283B}" dt="2022-06-22T13:52:00.466" v="141" actId="12789"/>
          <ac:spMkLst>
            <pc:docMk/>
            <pc:sldMk cId="2225255452" sldId="1006"/>
            <ac:spMk id="19" creationId="{7A1F3AA0-B94F-44A6-82CB-85EB63C9F96D}"/>
          </ac:spMkLst>
        </pc:spChg>
        <pc:spChg chg="mod">
          <ac:chgData name="Biersach, David" userId="14a9feb0-85a7-4da4-be8a-c1e22b637acc" providerId="ADAL" clId="{3E9C2500-EFD0-42C1-BB91-34D97AB3283B}" dt="2022-06-22T13:52:06.982" v="142" actId="12789"/>
          <ac:spMkLst>
            <pc:docMk/>
            <pc:sldMk cId="2225255452" sldId="1006"/>
            <ac:spMk id="20" creationId="{4E5C6245-ADF4-4AAD-8FCA-D5789923849F}"/>
          </ac:spMkLst>
        </pc:spChg>
        <pc:spChg chg="mod">
          <ac:chgData name="Biersach, David" userId="14a9feb0-85a7-4da4-be8a-c1e22b637acc" providerId="ADAL" clId="{3E9C2500-EFD0-42C1-BB91-34D97AB3283B}" dt="2022-06-22T13:52:00.466" v="141" actId="12789"/>
          <ac:spMkLst>
            <pc:docMk/>
            <pc:sldMk cId="2225255452" sldId="1006"/>
            <ac:spMk id="22" creationId="{FC505004-CBCB-417E-9208-04D0F10B6257}"/>
          </ac:spMkLst>
        </pc:spChg>
        <pc:spChg chg="mod">
          <ac:chgData name="Biersach, David" userId="14a9feb0-85a7-4da4-be8a-c1e22b637acc" providerId="ADAL" clId="{3E9C2500-EFD0-42C1-BB91-34D97AB3283B}" dt="2022-06-22T13:52:06.982" v="142" actId="12789"/>
          <ac:spMkLst>
            <pc:docMk/>
            <pc:sldMk cId="2225255452" sldId="1006"/>
            <ac:spMk id="23" creationId="{244634CB-4270-473E-94B8-86D19AD6E85A}"/>
          </ac:spMkLst>
        </pc:spChg>
      </pc:sldChg>
      <pc:sldChg chg="modSp mod">
        <pc:chgData name="Biersach, David" userId="14a9feb0-85a7-4da4-be8a-c1e22b637acc" providerId="ADAL" clId="{3E9C2500-EFD0-42C1-BB91-34D97AB3283B}" dt="2022-06-24T20:27:15.522" v="247"/>
        <pc:sldMkLst>
          <pc:docMk/>
          <pc:sldMk cId="3185347762" sldId="1009"/>
        </pc:sldMkLst>
        <pc:spChg chg="mod">
          <ac:chgData name="Biersach, David" userId="14a9feb0-85a7-4da4-be8a-c1e22b637acc" providerId="ADAL" clId="{3E9C2500-EFD0-42C1-BB91-34D97AB3283B}" dt="2022-06-24T20:27:15.522" v="247"/>
          <ac:spMkLst>
            <pc:docMk/>
            <pc:sldMk cId="3185347762" sldId="1009"/>
            <ac:spMk id="3" creationId="{9B72E0DF-EA1E-2B29-FBAA-C77F1DA8F842}"/>
          </ac:spMkLst>
        </pc:spChg>
      </pc:sldChg>
      <pc:sldChg chg="modSp mod">
        <pc:chgData name="Biersach, David" userId="14a9feb0-85a7-4da4-be8a-c1e22b637acc" providerId="ADAL" clId="{3E9C2500-EFD0-42C1-BB91-34D97AB3283B}" dt="2022-06-21T19:51:28.085" v="52" actId="6549"/>
        <pc:sldMkLst>
          <pc:docMk/>
          <pc:sldMk cId="2286283347" sldId="1121"/>
        </pc:sldMkLst>
        <pc:spChg chg="mod">
          <ac:chgData name="Biersach, David" userId="14a9feb0-85a7-4da4-be8a-c1e22b637acc" providerId="ADAL" clId="{3E9C2500-EFD0-42C1-BB91-34D97AB3283B}" dt="2022-06-21T19:51:28.085" v="52" actId="6549"/>
          <ac:spMkLst>
            <pc:docMk/>
            <pc:sldMk cId="2286283347" sldId="1121"/>
            <ac:spMk id="3" creationId="{9B72E0DF-EA1E-2B29-FBAA-C77F1DA8F842}"/>
          </ac:spMkLst>
        </pc:spChg>
      </pc:sldChg>
    </pc:docChg>
  </pc:docChgLst>
  <pc:docChgLst>
    <pc:chgData name="Biersach, David" userId="14a9feb0-85a7-4da4-be8a-c1e22b637acc" providerId="ADAL" clId="{6231E7D9-E8FD-4908-95BB-3604F3CA9764}"/>
    <pc:docChg chg="custSel delSld modSld">
      <pc:chgData name="Biersach, David" userId="14a9feb0-85a7-4da4-be8a-c1e22b637acc" providerId="ADAL" clId="{6231E7D9-E8FD-4908-95BB-3604F3CA9764}" dt="2020-05-29T19:25:56.584" v="2" actId="2696"/>
      <pc:docMkLst>
        <pc:docMk/>
      </pc:docMkLst>
      <pc:sldChg chg="del">
        <pc:chgData name="Biersach, David" userId="14a9feb0-85a7-4da4-be8a-c1e22b637acc" providerId="ADAL" clId="{6231E7D9-E8FD-4908-95BB-3604F3CA9764}" dt="2020-05-29T19:25:56.584" v="2" actId="2696"/>
        <pc:sldMkLst>
          <pc:docMk/>
          <pc:sldMk cId="1150352350" sldId="278"/>
        </pc:sldMkLst>
      </pc:sldChg>
      <pc:sldChg chg="modSp">
        <pc:chgData name="Biersach, David" userId="14a9feb0-85a7-4da4-be8a-c1e22b637acc" providerId="ADAL" clId="{6231E7D9-E8FD-4908-95BB-3604F3CA9764}" dt="2020-05-29T19:25:52.552" v="0" actId="27636"/>
        <pc:sldMkLst>
          <pc:docMk/>
          <pc:sldMk cId="206124625" sldId="464"/>
        </pc:sldMkLst>
        <pc:spChg chg="mod">
          <ac:chgData name="Biersach, David" userId="14a9feb0-85a7-4da4-be8a-c1e22b637acc" providerId="ADAL" clId="{6231E7D9-E8FD-4908-95BB-3604F3CA9764}" dt="2020-05-29T19:25:52.552" v="0" actId="27636"/>
          <ac:spMkLst>
            <pc:docMk/>
            <pc:sldMk cId="206124625" sldId="464"/>
            <ac:spMk id="3" creationId="{00000000-0000-0000-0000-000000000000}"/>
          </ac:spMkLst>
        </pc:spChg>
      </pc:sldChg>
      <pc:sldChg chg="modSp">
        <pc:chgData name="Biersach, David" userId="14a9feb0-85a7-4da4-be8a-c1e22b637acc" providerId="ADAL" clId="{6231E7D9-E8FD-4908-95BB-3604F3CA9764}" dt="2020-05-29T19:25:52.649" v="1" actId="27636"/>
        <pc:sldMkLst>
          <pc:docMk/>
          <pc:sldMk cId="320308749" sldId="465"/>
        </pc:sldMkLst>
        <pc:spChg chg="mod">
          <ac:chgData name="Biersach, David" userId="14a9feb0-85a7-4da4-be8a-c1e22b637acc" providerId="ADAL" clId="{6231E7D9-E8FD-4908-95BB-3604F3CA9764}" dt="2020-05-29T19:25:52.649" v="1" actId="27636"/>
          <ac:spMkLst>
            <pc:docMk/>
            <pc:sldMk cId="320308749" sldId="465"/>
            <ac:spMk id="3" creationId="{00000000-0000-0000-0000-00000000000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2971800" cy="467602"/>
          </a:xfrm>
          <a:prstGeom prst="rect">
            <a:avLst/>
          </a:prstGeom>
        </p:spPr>
        <p:txBody>
          <a:bodyPr vert="horz" lIns="91119" tIns="45559" rIns="91119" bIns="4555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2"/>
            <a:ext cx="2971800" cy="467602"/>
          </a:xfrm>
          <a:prstGeom prst="rect">
            <a:avLst/>
          </a:prstGeom>
        </p:spPr>
        <p:txBody>
          <a:bodyPr vert="horz" lIns="91119" tIns="45559" rIns="91119" bIns="45559" rtlCol="0"/>
          <a:lstStyle>
            <a:lvl1pPr algn="r">
              <a:defRPr sz="1200"/>
            </a:lvl1pPr>
          </a:lstStyle>
          <a:p>
            <a:fld id="{A241AC98-512A-4A35-865E-757B6C1F07A2}" type="datetimeFigureOut">
              <a:rPr lang="en-US" smtClean="0"/>
              <a:t>6/24/2022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46264"/>
            <a:ext cx="2971800" cy="467602"/>
          </a:xfrm>
          <a:prstGeom prst="rect">
            <a:avLst/>
          </a:prstGeom>
        </p:spPr>
        <p:txBody>
          <a:bodyPr vert="horz" lIns="91119" tIns="45559" rIns="91119" bIns="4555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846264"/>
            <a:ext cx="2971800" cy="467602"/>
          </a:xfrm>
          <a:prstGeom prst="rect">
            <a:avLst/>
          </a:prstGeom>
        </p:spPr>
        <p:txBody>
          <a:bodyPr vert="horz" lIns="91119" tIns="45559" rIns="91119" bIns="45559" rtlCol="0" anchor="b"/>
          <a:lstStyle>
            <a:lvl1pPr algn="r">
              <a:defRPr sz="1200"/>
            </a:lvl1pPr>
          </a:lstStyle>
          <a:p>
            <a:fld id="{825528D0-251A-41BC-8967-C65EDA3BFD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19552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2971800" cy="467602"/>
          </a:xfrm>
          <a:prstGeom prst="rect">
            <a:avLst/>
          </a:prstGeom>
        </p:spPr>
        <p:txBody>
          <a:bodyPr vert="horz" lIns="91119" tIns="45559" rIns="91119" bIns="4555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2"/>
            <a:ext cx="2971800" cy="467602"/>
          </a:xfrm>
          <a:prstGeom prst="rect">
            <a:avLst/>
          </a:prstGeom>
        </p:spPr>
        <p:txBody>
          <a:bodyPr vert="horz" lIns="91119" tIns="45559" rIns="91119" bIns="45559" rtlCol="0"/>
          <a:lstStyle>
            <a:lvl1pPr algn="r">
              <a:defRPr sz="1200"/>
            </a:lvl1pPr>
          </a:lstStyle>
          <a:p>
            <a:fld id="{3854CEE7-15DE-41D9-8CA2-D1E137B1D850}" type="datetimeFigureOut">
              <a:rPr lang="en-US" smtClean="0"/>
              <a:t>6/24/2022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33500" y="1163638"/>
            <a:ext cx="4191000" cy="31448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119" tIns="45559" rIns="91119" bIns="4555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81981"/>
            <a:ext cx="5486400" cy="3667652"/>
          </a:xfrm>
          <a:prstGeom prst="rect">
            <a:avLst/>
          </a:prstGeom>
        </p:spPr>
        <p:txBody>
          <a:bodyPr vert="horz" lIns="91119" tIns="45559" rIns="91119" bIns="4555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46264"/>
            <a:ext cx="2971800" cy="467602"/>
          </a:xfrm>
          <a:prstGeom prst="rect">
            <a:avLst/>
          </a:prstGeom>
        </p:spPr>
        <p:txBody>
          <a:bodyPr vert="horz" lIns="91119" tIns="45559" rIns="91119" bIns="4555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846264"/>
            <a:ext cx="2971800" cy="467602"/>
          </a:xfrm>
          <a:prstGeom prst="rect">
            <a:avLst/>
          </a:prstGeom>
        </p:spPr>
        <p:txBody>
          <a:bodyPr vert="horz" lIns="91119" tIns="45559" rIns="91119" bIns="45559" rtlCol="0" anchor="b"/>
          <a:lstStyle>
            <a:lvl1pPr algn="r">
              <a:defRPr sz="1200"/>
            </a:lvl1pPr>
          </a:lstStyle>
          <a:p>
            <a:fld id="{76317BBA-0BC6-419B-B826-088209688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19215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8128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0608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027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2073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5283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4242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7516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57736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9362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62681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1536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0705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39265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39552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09903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22653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56764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8227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80435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05184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73055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5352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4974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14829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80049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1490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77688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6517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97385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47674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43147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15036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2648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06006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75790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6558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94941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55137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00177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45447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230527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69918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88485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4639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36954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69426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77365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76627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71705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279343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06968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11876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08925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017602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5509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4755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44544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04613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074759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03869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24651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56347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010960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212179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668448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2851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531249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523314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624017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154403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271180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91463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949964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90242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07038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3926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4049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229385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431994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334135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40845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605484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507984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011385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783400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925741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932353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5658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864140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023518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5286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5EB2C-244D-4423-AD97-018ED6478B87}" type="datetime1">
              <a:rPr lang="en-US" smtClean="0"/>
              <a:t>6/24/2022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0655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41D1F-7576-4C60-B4EB-5115BC56CF40}" type="datetime1">
              <a:rPr lang="en-US" smtClean="0"/>
              <a:t>6/24/2022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5902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D1398-4D56-44F9-BA35-34ACF3159A64}" type="datetime1">
              <a:rPr lang="en-US" smtClean="0"/>
              <a:t>6/24/2022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932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F632E-48CB-4EEB-A6B6-DEC7AD7CC976}" type="datetime1">
              <a:rPr lang="en-US" smtClean="0"/>
              <a:t>6/24/2022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2618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EE52C-3A57-458E-95F6-96B2FA9D1DD4}" type="datetime1">
              <a:rPr lang="en-US" smtClean="0"/>
              <a:t>6/24/2022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95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FC747-A48A-4FF2-8EE4-3E95ECD1C2A8}" type="datetime1">
              <a:rPr lang="en-US" smtClean="0"/>
              <a:t>6/24/2022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927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F5758-AB7F-463D-B638-E1729B95E126}" type="datetime1">
              <a:rPr lang="en-US" smtClean="0"/>
              <a:t>6/24/2022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537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18C77-7DD0-4738-BF52-D0EC9F78A76E}" type="datetime1">
              <a:rPr lang="en-US" smtClean="0"/>
              <a:t>6/24/2022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4194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970CF-13D9-4E1D-A74F-2CFE4953FCDB}" type="datetime1">
              <a:rPr lang="en-US" smtClean="0"/>
              <a:t>6/24/2022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2740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C49B9-4E1C-4967-B9CF-0BF9FECBE837}" type="datetime1">
              <a:rPr lang="en-US" smtClean="0"/>
              <a:t>6/24/2022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694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38CBB-1F06-4333-9BBF-66628B15E581}" type="datetime1">
              <a:rPr lang="en-US" smtClean="0"/>
              <a:t>6/24/2022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983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5EC883-F03C-4CA3-AF62-BEF30EEA4F65}" type="datetime1">
              <a:rPr lang="en-US" smtClean="0"/>
              <a:t>6/24/2022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969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hyperlink" Target="mailto:dbiersach@bnl.gov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0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0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0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2.png"/><Relationship Id="rId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1.png"/><Relationship Id="rId13" Type="http://schemas.openxmlformats.org/officeDocument/2006/relationships/image" Target="../media/image380.png"/><Relationship Id="rId3" Type="http://schemas.openxmlformats.org/officeDocument/2006/relationships/image" Target="../media/image45.png"/><Relationship Id="rId7" Type="http://schemas.openxmlformats.org/officeDocument/2006/relationships/image" Target="../media/image321.png"/><Relationship Id="rId12" Type="http://schemas.openxmlformats.org/officeDocument/2006/relationships/image" Target="../media/image37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1.png"/><Relationship Id="rId11" Type="http://schemas.openxmlformats.org/officeDocument/2006/relationships/image" Target="../media/image361.png"/><Relationship Id="rId5" Type="http://schemas.openxmlformats.org/officeDocument/2006/relationships/image" Target="../media/image300.png"/><Relationship Id="rId10" Type="http://schemas.openxmlformats.org/officeDocument/2006/relationships/image" Target="../media/image351.png"/><Relationship Id="rId4" Type="http://schemas.openxmlformats.org/officeDocument/2006/relationships/image" Target="../media/image290.png"/><Relationship Id="rId9" Type="http://schemas.openxmlformats.org/officeDocument/2006/relationships/image" Target="../media/image34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0.png"/><Relationship Id="rId3" Type="http://schemas.openxmlformats.org/officeDocument/2006/relationships/image" Target="../media/image390.png"/><Relationship Id="rId7" Type="http://schemas.openxmlformats.org/officeDocument/2006/relationships/image" Target="../media/image4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0.png"/><Relationship Id="rId5" Type="http://schemas.openxmlformats.org/officeDocument/2006/relationships/image" Target="../media/image410.png"/><Relationship Id="rId4" Type="http://schemas.openxmlformats.org/officeDocument/2006/relationships/image" Target="../media/image400.png"/><Relationship Id="rId9" Type="http://schemas.openxmlformats.org/officeDocument/2006/relationships/image" Target="../media/image45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11" Type="http://schemas.openxmlformats.org/officeDocument/2006/relationships/image" Target="../media/image53.png"/><Relationship Id="rId5" Type="http://schemas.openxmlformats.org/officeDocument/2006/relationships/image" Target="../media/image47.png"/><Relationship Id="rId10" Type="http://schemas.openxmlformats.org/officeDocument/2006/relationships/image" Target="../media/image52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6.png"/><Relationship Id="rId7" Type="http://schemas.openxmlformats.org/officeDocument/2006/relationships/image" Target="../media/image5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0.png"/><Relationship Id="rId5" Type="http://schemas.openxmlformats.org/officeDocument/2006/relationships/image" Target="../media/image510.png"/><Relationship Id="rId10" Type="http://schemas.openxmlformats.org/officeDocument/2006/relationships/image" Target="../media/image56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0.png"/><Relationship Id="rId3" Type="http://schemas.openxmlformats.org/officeDocument/2006/relationships/image" Target="../media/image46.png"/><Relationship Id="rId7" Type="http://schemas.openxmlformats.org/officeDocument/2006/relationships/image" Target="../media/image60.png"/><Relationship Id="rId12" Type="http://schemas.openxmlformats.org/officeDocument/2006/relationships/image" Target="../media/image5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11" Type="http://schemas.openxmlformats.org/officeDocument/2006/relationships/image" Target="../media/image55.png"/><Relationship Id="rId5" Type="http://schemas.openxmlformats.org/officeDocument/2006/relationships/image" Target="../media/image58.png"/><Relationship Id="rId10" Type="http://schemas.openxmlformats.org/officeDocument/2006/relationships/image" Target="../media/image54.png"/><Relationship Id="rId4" Type="http://schemas.openxmlformats.org/officeDocument/2006/relationships/image" Target="../media/image57.png"/><Relationship Id="rId9" Type="http://schemas.openxmlformats.org/officeDocument/2006/relationships/image" Target="../media/image53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46.png"/><Relationship Id="rId7" Type="http://schemas.openxmlformats.org/officeDocument/2006/relationships/image" Target="../media/image64.png"/><Relationship Id="rId12" Type="http://schemas.openxmlformats.org/officeDocument/2006/relationships/image" Target="../media/image6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11" Type="http://schemas.openxmlformats.org/officeDocument/2006/relationships/image" Target="../media/image55.png"/><Relationship Id="rId5" Type="http://schemas.openxmlformats.org/officeDocument/2006/relationships/image" Target="../media/image62.png"/><Relationship Id="rId10" Type="http://schemas.openxmlformats.org/officeDocument/2006/relationships/image" Target="../media/image67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0.png"/><Relationship Id="rId3" Type="http://schemas.openxmlformats.org/officeDocument/2006/relationships/image" Target="../media/image46.png"/><Relationship Id="rId7" Type="http://schemas.openxmlformats.org/officeDocument/2006/relationships/image" Target="../media/image681.png"/><Relationship Id="rId12" Type="http://schemas.openxmlformats.org/officeDocument/2006/relationships/image" Target="../media/image5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1.png"/><Relationship Id="rId11" Type="http://schemas.openxmlformats.org/officeDocument/2006/relationships/image" Target="../media/image55.png"/><Relationship Id="rId5" Type="http://schemas.openxmlformats.org/officeDocument/2006/relationships/image" Target="../media/image661.png"/><Relationship Id="rId10" Type="http://schemas.openxmlformats.org/officeDocument/2006/relationships/image" Target="../media/image54.png"/><Relationship Id="rId4" Type="http://schemas.openxmlformats.org/officeDocument/2006/relationships/image" Target="../media/image651.png"/><Relationship Id="rId9" Type="http://schemas.openxmlformats.org/officeDocument/2006/relationships/image" Target="../media/image53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12" Type="http://schemas.openxmlformats.org/officeDocument/2006/relationships/image" Target="../media/image4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48.png"/><Relationship Id="rId5" Type="http://schemas.openxmlformats.org/officeDocument/2006/relationships/image" Target="../media/image47.png"/><Relationship Id="rId10" Type="http://schemas.openxmlformats.org/officeDocument/2006/relationships/image" Target="../media/image70.png"/><Relationship Id="rId4" Type="http://schemas.openxmlformats.org/officeDocument/2006/relationships/image" Target="../media/image46.png"/><Relationship Id="rId9" Type="http://schemas.openxmlformats.org/officeDocument/2006/relationships/image" Target="../media/image6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71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3d6DsjIBzJ4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3d6DsjIBzJ4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3d6DsjIBzJ4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3d6DsjIBzJ4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3d6DsjIBzJ4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3d6DsjIBzJ4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3d6DsjIBzJ4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90.png"/><Relationship Id="rId7" Type="http://schemas.openxmlformats.org/officeDocument/2006/relationships/image" Target="../media/image34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0.png"/><Relationship Id="rId10" Type="http://schemas.openxmlformats.org/officeDocument/2006/relationships/image" Target="../media/image94.png"/><Relationship Id="rId4" Type="http://schemas.openxmlformats.org/officeDocument/2006/relationships/image" Target="../media/image91.png"/><Relationship Id="rId9" Type="http://schemas.openxmlformats.org/officeDocument/2006/relationships/image" Target="../media/image93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0.png"/><Relationship Id="rId13" Type="http://schemas.openxmlformats.org/officeDocument/2006/relationships/image" Target="../media/image97.png"/><Relationship Id="rId3" Type="http://schemas.openxmlformats.org/officeDocument/2006/relationships/image" Target="../media/image800.png"/><Relationship Id="rId7" Type="http://schemas.openxmlformats.org/officeDocument/2006/relationships/image" Target="../media/image1210.png"/><Relationship Id="rId12" Type="http://schemas.openxmlformats.org/officeDocument/2006/relationships/image" Target="../media/image170.png"/><Relationship Id="rId2" Type="http://schemas.openxmlformats.org/officeDocument/2006/relationships/image" Target="../media/image78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1.png"/><Relationship Id="rId11" Type="http://schemas.openxmlformats.org/officeDocument/2006/relationships/image" Target="../media/image160.png"/><Relationship Id="rId5" Type="http://schemas.openxmlformats.org/officeDocument/2006/relationships/image" Target="../media/image1010.png"/><Relationship Id="rId10" Type="http://schemas.openxmlformats.org/officeDocument/2006/relationships/image" Target="../media/image155.png"/><Relationship Id="rId4" Type="http://schemas.openxmlformats.org/officeDocument/2006/relationships/image" Target="../media/image910.png"/><Relationship Id="rId9" Type="http://schemas.openxmlformats.org/officeDocument/2006/relationships/image" Target="../media/image1410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0.png"/><Relationship Id="rId3" Type="http://schemas.openxmlformats.org/officeDocument/2006/relationships/image" Target="../media/image200.png"/><Relationship Id="rId7" Type="http://schemas.openxmlformats.org/officeDocument/2006/relationships/image" Target="../media/image240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2.png"/><Relationship Id="rId5" Type="http://schemas.openxmlformats.org/officeDocument/2006/relationships/image" Target="../media/image220.png"/><Relationship Id="rId4" Type="http://schemas.openxmlformats.org/officeDocument/2006/relationships/image" Target="../media/image210.png"/><Relationship Id="rId9" Type="http://schemas.openxmlformats.org/officeDocument/2006/relationships/image" Target="../media/image26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1.png"/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1.png"/><Relationship Id="rId5" Type="http://schemas.openxmlformats.org/officeDocument/2006/relationships/image" Target="../media/image200.png"/><Relationship Id="rId4" Type="http://schemas.openxmlformats.org/officeDocument/2006/relationships/image" Target="../media/image9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1.png"/><Relationship Id="rId4" Type="http://schemas.openxmlformats.org/officeDocument/2006/relationships/image" Target="../media/image32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0.png"/><Relationship Id="rId4" Type="http://schemas.openxmlformats.org/officeDocument/2006/relationships/image" Target="../media/image35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1.png"/><Relationship Id="rId4" Type="http://schemas.openxmlformats.org/officeDocument/2006/relationships/image" Target="../media/image10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1.png"/><Relationship Id="rId4" Type="http://schemas.openxmlformats.org/officeDocument/2006/relationships/image" Target="../media/image10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0.png"/><Relationship Id="rId4" Type="http://schemas.openxmlformats.org/officeDocument/2006/relationships/image" Target="../media/image10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1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jpe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4.jpe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jpe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1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0.png"/><Relationship Id="rId13" Type="http://schemas.openxmlformats.org/officeDocument/2006/relationships/image" Target="../media/image680.png"/><Relationship Id="rId3" Type="http://schemas.openxmlformats.org/officeDocument/2006/relationships/image" Target="../media/image580.png"/><Relationship Id="rId7" Type="http://schemas.openxmlformats.org/officeDocument/2006/relationships/image" Target="../media/image620.png"/><Relationship Id="rId12" Type="http://schemas.openxmlformats.org/officeDocument/2006/relationships/image" Target="../media/image670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0.png"/><Relationship Id="rId11" Type="http://schemas.openxmlformats.org/officeDocument/2006/relationships/image" Target="../media/image660.png"/><Relationship Id="rId5" Type="http://schemas.openxmlformats.org/officeDocument/2006/relationships/image" Target="../media/image600.png"/><Relationship Id="rId10" Type="http://schemas.openxmlformats.org/officeDocument/2006/relationships/image" Target="../media/image650.png"/><Relationship Id="rId4" Type="http://schemas.openxmlformats.org/officeDocument/2006/relationships/image" Target="../media/image590.png"/><Relationship Id="rId9" Type="http://schemas.openxmlformats.org/officeDocument/2006/relationships/image" Target="../media/image640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9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3" Type="http://schemas.openxmlformats.org/officeDocument/2006/relationships/image" Target="../media/image120.png"/><Relationship Id="rId7" Type="http://schemas.openxmlformats.org/officeDocument/2006/relationships/image" Target="../media/image124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3.png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231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24.png"/><Relationship Id="rId10" Type="http://schemas.openxmlformats.org/officeDocument/2006/relationships/image" Target="../media/image22.png"/><Relationship Id="rId4" Type="http://schemas.openxmlformats.org/officeDocument/2006/relationships/image" Target="../media/image230.png"/><Relationship Id="rId9" Type="http://schemas.openxmlformats.org/officeDocument/2006/relationships/image" Target="../media/image19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9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1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20.png"/><Relationship Id="rId4" Type="http://schemas.openxmlformats.org/officeDocument/2006/relationships/image" Target="../media/image133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50.png"/><Relationship Id="rId4" Type="http://schemas.openxmlformats.org/officeDocument/2006/relationships/image" Target="../media/image135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00.png"/><Relationship Id="rId4" Type="http://schemas.openxmlformats.org/officeDocument/2006/relationships/image" Target="../media/image137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40.png"/><Relationship Id="rId4" Type="http://schemas.openxmlformats.org/officeDocument/2006/relationships/image" Target="../media/image139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20.png"/><Relationship Id="rId4" Type="http://schemas.openxmlformats.org/officeDocument/2006/relationships/image" Target="../media/image141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7" Type="http://schemas.openxmlformats.org/officeDocument/2006/relationships/image" Target="../media/image1040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0.png"/><Relationship Id="rId5" Type="http://schemas.openxmlformats.org/officeDocument/2006/relationships/image" Target="../media/image1000.png"/><Relationship Id="rId4" Type="http://schemas.openxmlformats.org/officeDocument/2006/relationships/image" Target="../media/image14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../media/image147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6.png"/><Relationship Id="rId11" Type="http://schemas.openxmlformats.org/officeDocument/2006/relationships/image" Target="NULL"/><Relationship Id="rId5" Type="http://schemas.openxmlformats.org/officeDocument/2006/relationships/image" Target="../media/image145.png"/><Relationship Id="rId10" Type="http://schemas.openxmlformats.org/officeDocument/2006/relationships/image" Target="NULL"/><Relationship Id="rId4" Type="http://schemas.openxmlformats.org/officeDocument/2006/relationships/image" Target="../media/image144.png"/><Relationship Id="rId9" Type="http://schemas.openxmlformats.org/officeDocument/2006/relationships/image" Target="NULL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../media/image151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.png"/><Relationship Id="rId5" Type="http://schemas.openxmlformats.org/officeDocument/2006/relationships/image" Target="../media/image149.png"/><Relationship Id="rId4" Type="http://schemas.openxmlformats.org/officeDocument/2006/relationships/image" Target="../media/image148.png"/><Relationship Id="rId9" Type="http://schemas.openxmlformats.org/officeDocument/2006/relationships/image" Target="NULL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../media/image1100.png"/><Relationship Id="rId3" Type="http://schemas.openxmlformats.org/officeDocument/2006/relationships/image" Target="../media/image153.png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../media/image156.png"/><Relationship Id="rId10" Type="http://schemas.openxmlformats.org/officeDocument/2006/relationships/image" Target="NULL"/><Relationship Id="rId4" Type="http://schemas.openxmlformats.org/officeDocument/2006/relationships/image" Target="../media/image154.png"/><Relationship Id="rId9" Type="http://schemas.openxmlformats.org/officeDocument/2006/relationships/image" Target="NULL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157.png"/><Relationship Id="rId7" Type="http://schemas.openxmlformats.org/officeDocument/2006/relationships/image" Target="NULL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2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4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6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8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1610.png"/><Relationship Id="rId7" Type="http://schemas.openxmlformats.org/officeDocument/2006/relationships/image" Target="NULL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.png"/><Relationship Id="rId13" Type="http://schemas.openxmlformats.org/officeDocument/2006/relationships/image" Target="../media/image175.png"/><Relationship Id="rId3" Type="http://schemas.openxmlformats.org/officeDocument/2006/relationships/image" Target="../media/image169.png"/><Relationship Id="rId7" Type="http://schemas.openxmlformats.org/officeDocument/2006/relationships/image" Target="../media/image1181.png"/><Relationship Id="rId12" Type="http://schemas.openxmlformats.org/officeDocument/2006/relationships/image" Target="../media/image174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../media/image173.png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../media/image172.png"/><Relationship Id="rId14" Type="http://schemas.openxmlformats.org/officeDocument/2006/relationships/image" Target="../media/image17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9D8D1F-051C-48C7-91AB-482302FE3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</a:t>
            </a:fld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E6B80FB-A2B6-448B-9EA6-47A137F539D8}"/>
              </a:ext>
            </a:extLst>
          </p:cNvPr>
          <p:cNvGrpSpPr/>
          <p:nvPr/>
        </p:nvGrpSpPr>
        <p:grpSpPr>
          <a:xfrm>
            <a:off x="5725008" y="926279"/>
            <a:ext cx="3172691" cy="4200717"/>
            <a:chOff x="5697345" y="814191"/>
            <a:chExt cx="3172691" cy="4200717"/>
          </a:xfrm>
        </p:grpSpPr>
        <p:sp>
          <p:nvSpPr>
            <p:cNvPr id="10" name="TextBox 9"/>
            <p:cNvSpPr txBox="1"/>
            <p:nvPr/>
          </p:nvSpPr>
          <p:spPr>
            <a:xfrm>
              <a:off x="6023301" y="2308225"/>
              <a:ext cx="2520778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Dave Biersach</a:t>
              </a:r>
            </a:p>
            <a:p>
              <a:pPr algn="ctr"/>
              <a:r>
                <a:rPr lang="en-US" dirty="0"/>
                <a:t>Brookhaven National Laboratory</a:t>
              </a:r>
            </a:p>
            <a:p>
              <a:pPr algn="ctr"/>
              <a:r>
                <a:rPr lang="en-US" dirty="0">
                  <a:hlinkClick r:id="rId2"/>
                </a:rPr>
                <a:t>dbiersach@bnl.gov</a:t>
              </a:r>
              <a:endParaRPr lang="en-US" dirty="0"/>
            </a:p>
            <a:p>
              <a:pPr algn="ctr"/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8BD1FE5-8CB5-4983-AA2B-0B6C1209F452}"/>
                </a:ext>
              </a:extLst>
            </p:cNvPr>
            <p:cNvSpPr txBox="1"/>
            <p:nvPr/>
          </p:nvSpPr>
          <p:spPr>
            <a:xfrm>
              <a:off x="5697345" y="814191"/>
              <a:ext cx="317269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Foundations of</a:t>
              </a:r>
            </a:p>
            <a:p>
              <a:pPr algn="ctr"/>
              <a:r>
                <a:rPr lang="en-US" sz="2000" b="1" dirty="0"/>
                <a:t>Quantum Information Science </a:t>
              </a:r>
              <a:r>
                <a:rPr lang="en-US" sz="2000" dirty="0"/>
                <a:t>(QIS 101)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96F49F3-90CB-4580-B6E1-688074D23599}"/>
                </a:ext>
              </a:extLst>
            </p:cNvPr>
            <p:cNvSpPr txBox="1"/>
            <p:nvPr/>
          </p:nvSpPr>
          <p:spPr>
            <a:xfrm>
              <a:off x="5961841" y="4091578"/>
              <a:ext cx="264369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Session 12</a:t>
              </a:r>
            </a:p>
            <a:p>
              <a:pPr algn="ctr"/>
              <a:r>
                <a:rPr lang="en-US" dirty="0"/>
                <a:t>Classical</a:t>
              </a:r>
            </a:p>
            <a:p>
              <a:pPr algn="ctr"/>
              <a:r>
                <a:rPr lang="en-US" dirty="0"/>
                <a:t>Wave Equations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E8F0142-ECFC-49A0-A20F-FC96FABF43C8}"/>
              </a:ext>
            </a:extLst>
          </p:cNvPr>
          <p:cNvGrpSpPr/>
          <p:nvPr/>
        </p:nvGrpSpPr>
        <p:grpSpPr>
          <a:xfrm>
            <a:off x="337120" y="2496233"/>
            <a:ext cx="5331847" cy="3779990"/>
            <a:chOff x="337120" y="2496233"/>
            <a:chExt cx="5331847" cy="377999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8832D4A-5617-46DB-9DCD-50AC9971D6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7120" y="2496233"/>
              <a:ext cx="2461917" cy="377999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87B0963-E82A-433A-8DE4-C642C97336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60770" y="2496233"/>
              <a:ext cx="2808197" cy="1938563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87D095A-43D5-408E-A6E8-9DD7E66B1F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60770" y="4492514"/>
              <a:ext cx="2808197" cy="178370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06A550A9-13E2-41B1-AAF4-6A6BD9ED068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0590" y="4714038"/>
              <a:ext cx="1474976" cy="1474976"/>
            </a:xfrm>
            <a:prstGeom prst="rect">
              <a:avLst/>
            </a:prstGeom>
          </p:spPr>
        </p:pic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072BA07B-70DB-4F14-B45F-191539F1BD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6251" y="837531"/>
            <a:ext cx="3873585" cy="132808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02A7DBD-F029-4698-9BC7-351B5923220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6028" y="5701304"/>
            <a:ext cx="2330650" cy="568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0992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51B2DC4-D97D-49CC-B7E3-AEB31D8927A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526"/>
          <a:stretch/>
        </p:blipFill>
        <p:spPr>
          <a:xfrm>
            <a:off x="1457323" y="1527670"/>
            <a:ext cx="6229354" cy="28740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binomial_sqrt.py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10</a:t>
            </a:fld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A69455C-6EF9-4B61-BEEB-0FF9746CF6AC}"/>
              </a:ext>
            </a:extLst>
          </p:cNvPr>
          <p:cNvGrpSpPr/>
          <p:nvPr/>
        </p:nvGrpSpPr>
        <p:grpSpPr>
          <a:xfrm>
            <a:off x="3842133" y="1936233"/>
            <a:ext cx="1076632" cy="369332"/>
            <a:chOff x="4968362" y="2079211"/>
            <a:chExt cx="1076632" cy="369332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2E0829B3-39D2-4D1F-9BF6-6A9EEF5100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8C9994E-2A1F-4753-9924-57FA013F4338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1DB4481-B358-41DB-B318-6887E8483A27}"/>
              </a:ext>
            </a:extLst>
          </p:cNvPr>
          <p:cNvGrpSpPr/>
          <p:nvPr/>
        </p:nvGrpSpPr>
        <p:grpSpPr>
          <a:xfrm>
            <a:off x="5710379" y="2157180"/>
            <a:ext cx="1076632" cy="369332"/>
            <a:chOff x="4704120" y="2356972"/>
            <a:chExt cx="1076632" cy="369332"/>
          </a:xfrm>
        </p:grpSpPr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EA1310F3-2279-4A2F-B23F-F15FB562102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2E02AC7-014C-468D-842B-AC326F79718E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AC9B4CB-455D-455F-B8E0-24E5E1B15B3C}"/>
              </a:ext>
            </a:extLst>
          </p:cNvPr>
          <p:cNvGrpSpPr/>
          <p:nvPr/>
        </p:nvGrpSpPr>
        <p:grpSpPr>
          <a:xfrm>
            <a:off x="6501797" y="2370917"/>
            <a:ext cx="1068643" cy="369332"/>
            <a:chOff x="3647644" y="4910075"/>
            <a:chExt cx="1068643" cy="36933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0E22BEE-D572-412C-9689-C2F6F8E3BC76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B86041AA-494B-4894-94FC-D6CD6E1677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942E4BFF-763E-4567-AF0D-CB2EDAF8D19E}"/>
              </a:ext>
            </a:extLst>
          </p:cNvPr>
          <p:cNvGrpSpPr/>
          <p:nvPr/>
        </p:nvGrpSpPr>
        <p:grpSpPr>
          <a:xfrm>
            <a:off x="3274279" y="2591973"/>
            <a:ext cx="1064340" cy="369332"/>
            <a:chOff x="3647644" y="5421073"/>
            <a:chExt cx="1064340" cy="369332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C9C8390-209B-471E-9D5E-2DE25F794112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71EB2D15-E45E-4BA7-BBA7-2E20EFD15E8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7C85BD0-4299-D9BF-95D8-7BC215F399CA}"/>
                  </a:ext>
                </a:extLst>
              </p:cNvPr>
              <p:cNvSpPr txBox="1"/>
              <p:nvPr/>
            </p:nvSpPr>
            <p:spPr>
              <a:xfrm>
                <a:off x="6987492" y="2022301"/>
                <a:ext cx="1401097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𝑏𝑥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7C85BD0-4299-D9BF-95D8-7BC215F399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7492" y="2022301"/>
                <a:ext cx="1401097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7" name="Group 26">
            <a:extLst>
              <a:ext uri="{FF2B5EF4-FFF2-40B4-BE49-F238E27FC236}">
                <a16:creationId xmlns:a16="http://schemas.microsoft.com/office/drawing/2014/main" id="{45859D32-8140-CF6B-DB0A-7A9D3F605A21}"/>
              </a:ext>
            </a:extLst>
          </p:cNvPr>
          <p:cNvGrpSpPr/>
          <p:nvPr/>
        </p:nvGrpSpPr>
        <p:grpSpPr>
          <a:xfrm>
            <a:off x="6245225" y="2803354"/>
            <a:ext cx="1068643" cy="369332"/>
            <a:chOff x="3647644" y="5359159"/>
            <a:chExt cx="1068643" cy="36933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A3103BD-6AA8-689E-929D-4FD17BD47DD7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8264AB68-0DB3-3CE4-A934-73709925792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6C1E56D-0186-439D-8F8D-28C4B04D1D4C}"/>
              </a:ext>
            </a:extLst>
          </p:cNvPr>
          <p:cNvGrpSpPr/>
          <p:nvPr/>
        </p:nvGrpSpPr>
        <p:grpSpPr>
          <a:xfrm>
            <a:off x="3228851" y="3436495"/>
            <a:ext cx="1076632" cy="369332"/>
            <a:chOff x="2157212" y="5356391"/>
            <a:chExt cx="1076632" cy="369332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B09ADA5-969F-8338-341B-02E6DB6D7605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23FA3A24-645F-6F19-2409-712CFECFB6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02D63C8B-9E5E-1FA9-4C6A-9207C68D34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3827" y="3908048"/>
            <a:ext cx="3104762" cy="1904762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1F980BF-F663-D970-3405-3EC23A7184F3}"/>
              </a:ext>
            </a:extLst>
          </p:cNvPr>
          <p:cNvSpPr/>
          <p:nvPr/>
        </p:nvSpPr>
        <p:spPr>
          <a:xfrm>
            <a:off x="7570440" y="4767071"/>
            <a:ext cx="659160" cy="21851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68E29D01-E35E-3CF6-8532-29598DE11DD5}"/>
              </a:ext>
            </a:extLst>
          </p:cNvPr>
          <p:cNvGrpSpPr/>
          <p:nvPr/>
        </p:nvGrpSpPr>
        <p:grpSpPr>
          <a:xfrm>
            <a:off x="6942465" y="5215865"/>
            <a:ext cx="1076632" cy="369332"/>
            <a:chOff x="2157212" y="5356391"/>
            <a:chExt cx="1076632" cy="369332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172437B-5701-AE59-A295-751504E5E4EC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F1190766-5CFD-919D-C055-4DE0E251AC0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75D2EC58-D561-7C05-D2F9-E48E79A51FDB}"/>
              </a:ext>
            </a:extLst>
          </p:cNvPr>
          <p:cNvGrpSpPr/>
          <p:nvPr/>
        </p:nvGrpSpPr>
        <p:grpSpPr>
          <a:xfrm>
            <a:off x="7059152" y="5474927"/>
            <a:ext cx="1076632" cy="369332"/>
            <a:chOff x="2157212" y="5356391"/>
            <a:chExt cx="1076632" cy="3693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92936AE-CFEB-5C15-3625-94FCE453E5C1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CA4D34ED-A7FB-21D8-B110-A8D0211B4E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19999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12</a:t>
            </a:r>
            <a:r>
              <a:rPr lang="en-US" sz="3200" dirty="0">
                <a:latin typeface="+mn-lt"/>
              </a:rPr>
              <a:t> – Now You Know…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13019" y="1825625"/>
                <a:ext cx="8007413" cy="4840898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b="1" dirty="0"/>
                  <a:t>Nyquist Sampling Theorem</a:t>
                </a:r>
                <a:r>
                  <a:rPr lang="en-US" sz="2400" dirty="0"/>
                  <a:t> – to minimize aliasing (data loss):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Known wave (you know </a:t>
                </a:r>
                <a14:m>
                  <m:oMath xmlns:m="http://schemas.openxmlformats.org/officeDocument/2006/math">
                    <m:r>
                      <a:rPr lang="en-US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𝝀</m:t>
                    </m:r>
                  </m:oMath>
                </a14:m>
                <a:r>
                  <a:rPr lang="en-US" sz="2000" dirty="0"/>
                  <a:t>) set </a:t>
                </a:r>
                <a14:m>
                  <m:oMath xmlns:m="http://schemas.openxmlformats.org/officeDocument/2006/math">
                    <m:r>
                      <a:rPr lang="en-US" sz="2000" b="1" i="1"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𝑏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den>
                    </m:f>
                    <m:r>
                      <a:rPr lang="en-US" sz="2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𝑤h𝑒𝑟𝑒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𝑎𝑛𝑑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US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sz="2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</m:t>
                    </m:r>
                  </m:oMath>
                </a14:m>
                <a:endParaRPr lang="en-US" sz="2000" b="1" dirty="0"/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That you need </a:t>
                </a:r>
                <a:r>
                  <a:rPr lang="en-US" sz="2000" b="1" dirty="0"/>
                  <a:t>at least </a:t>
                </a:r>
                <a:r>
                  <a:rPr lang="en-US" sz="2000" b="1" dirty="0">
                    <a:solidFill>
                      <a:srgbClr val="FF0000"/>
                    </a:solidFill>
                  </a:rPr>
                  <a:t>2x</a:t>
                </a:r>
                <a:r>
                  <a:rPr lang="en-US" sz="2000" dirty="0"/>
                  <a:t> as many samples as the highest frequency you want to capture is the essence of the Nyquist Theorem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With an unknown wave (you don’t know </a:t>
                </a:r>
                <a14:m>
                  <m:oMath xmlns:m="http://schemas.openxmlformats.org/officeDocument/2006/math">
                    <m:r>
                      <a:rPr lang="en-US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𝝀</m:t>
                    </m:r>
                  </m:oMath>
                </a14:m>
                <a:r>
                  <a:rPr lang="en-US" sz="2000" dirty="0"/>
                  <a:t>) take a </a:t>
                </a:r>
                <a:r>
                  <a:rPr lang="en-US" sz="2000" b="1" dirty="0">
                    <a:solidFill>
                      <a:srgbClr val="FF0000"/>
                    </a:solidFill>
                  </a:rPr>
                  <a:t>prime number of samples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≥2×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</m:oMath>
                </a14:m>
                <a:r>
                  <a:rPr lang="en-US" sz="2000" b="1" dirty="0">
                    <a:solidFill>
                      <a:srgbClr val="00B050"/>
                    </a:solidFill>
                  </a:rPr>
                  <a:t> to minimize the chance of aliasing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The </a:t>
                </a:r>
                <a:r>
                  <a:rPr lang="en-US" sz="2400" b="1" dirty="0">
                    <a:solidFill>
                      <a:srgbClr val="7030A0"/>
                    </a:solidFill>
                  </a:rPr>
                  <a:t>superposition</a:t>
                </a:r>
                <a:r>
                  <a:rPr lang="en-US" sz="2400" dirty="0"/>
                  <a:t> of two travelling waves, having the same wavelength but opposite angular frequency, produces a </a:t>
                </a:r>
                <a:r>
                  <a:rPr lang="en-US" sz="2400" b="1" dirty="0"/>
                  <a:t>standing</a:t>
                </a:r>
                <a:r>
                  <a:rPr lang="en-US" sz="2400" dirty="0"/>
                  <a:t> wave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A standing wave still oscillates but does not travel (the location of the </a:t>
                </a:r>
                <a:r>
                  <a:rPr lang="en-US" sz="2000" b="1" dirty="0">
                    <a:solidFill>
                      <a:srgbClr val="FF0000"/>
                    </a:solidFill>
                  </a:rPr>
                  <a:t>nodes</a:t>
                </a:r>
                <a:r>
                  <a:rPr lang="en-US" sz="2000" dirty="0"/>
                  <a:t> remains constant)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Superposition is a crucial concept in quantum mechanics!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3019" y="1825625"/>
                <a:ext cx="8007413" cy="4840898"/>
              </a:xfrm>
              <a:blipFill>
                <a:blip r:embed="rId3"/>
                <a:stretch>
                  <a:fillRect l="-1066" t="-1761" r="-6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100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0124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12</a:t>
            </a:r>
            <a:r>
              <a:rPr lang="en-US" sz="3200" dirty="0">
                <a:latin typeface="+mn-lt"/>
              </a:rPr>
              <a:t> – Now You Know…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596946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Classical Wave Equation is a 2</a:t>
            </a:r>
            <a:r>
              <a:rPr lang="en-US" sz="2400" baseline="30000" dirty="0"/>
              <a:t>nd</a:t>
            </a:r>
            <a:r>
              <a:rPr lang="en-US" sz="2400" dirty="0"/>
              <a:t> order </a:t>
            </a:r>
            <a:r>
              <a:rPr lang="en-US" sz="2400" b="1" dirty="0"/>
              <a:t>PDE</a:t>
            </a:r>
            <a:r>
              <a:rPr lang="en-US" sz="2400" dirty="0"/>
              <a:t> in both </a:t>
            </a:r>
            <a:r>
              <a:rPr lang="en-US" sz="2400" u="sng" dirty="0"/>
              <a:t>space</a:t>
            </a:r>
            <a:r>
              <a:rPr lang="en-US" sz="2400" dirty="0"/>
              <a:t> and </a:t>
            </a:r>
            <a:r>
              <a:rPr lang="en-US" sz="2400" u="sng" dirty="0"/>
              <a:t>time</a:t>
            </a:r>
            <a:r>
              <a:rPr lang="en-US" sz="2400" dirty="0"/>
              <a:t>, and works for waves moving in either direction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We can use the method of </a:t>
            </a:r>
            <a:r>
              <a:rPr lang="en-US" sz="2000" b="1" dirty="0">
                <a:solidFill>
                  <a:srgbClr val="7030A0"/>
                </a:solidFill>
              </a:rPr>
              <a:t>Finite Differences </a:t>
            </a:r>
            <a:r>
              <a:rPr lang="en-US" sz="2000" dirty="0"/>
              <a:t>to numerically estimate Partial Differential Equations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Electromagnetic fields propagate as a classical wave equation – the </a:t>
            </a:r>
            <a:r>
              <a:rPr lang="en-US" sz="2400" b="1" dirty="0">
                <a:solidFill>
                  <a:srgbClr val="FF0000"/>
                </a:solidFill>
              </a:rPr>
              <a:t>speed of light </a:t>
            </a:r>
            <a:r>
              <a:rPr lang="en-US" sz="2400" dirty="0"/>
              <a:t>is governed by the universal constants for vacuum </a:t>
            </a:r>
            <a:r>
              <a:rPr lang="en-US" sz="2400" i="1" dirty="0"/>
              <a:t>permittivity</a:t>
            </a:r>
            <a:r>
              <a:rPr lang="en-US" sz="2400" dirty="0"/>
              <a:t> and </a:t>
            </a:r>
            <a:r>
              <a:rPr lang="en-US" sz="2400" i="1" dirty="0"/>
              <a:t>permeability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0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952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Task 12-01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400" dirty="0"/>
                  <a:t>Create a Jupyter Lab notebook named </a:t>
                </a:r>
                <a:r>
                  <a:rPr lang="en-US" sz="2400" b="1" dirty="0"/>
                  <a:t>agnesi_witch.ipynb</a:t>
                </a:r>
              </a:p>
              <a:p>
                <a:r>
                  <a:rPr lang="en-US" sz="2400" dirty="0"/>
                  <a:t>Express Maria Agnesi's "witch" as a function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using the simplified equation where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type m:val="skw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400" dirty="0"/>
                  <a:t> </a:t>
                </a:r>
              </a:p>
              <a:p>
                <a:r>
                  <a:rPr lang="en-US" sz="2400" dirty="0"/>
                  <a:t>Express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2400" dirty="0"/>
                  <a:t> as a power series over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−1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&lt;1</m:t>
                    </m:r>
                  </m:oMath>
                </a14:m>
                <a:endParaRPr lang="en-US" sz="2400" dirty="0"/>
              </a:p>
              <a:p>
                <a:r>
                  <a:rPr lang="en-US" sz="2400" dirty="0"/>
                  <a:t>On a single graph, plot the exact value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2400" dirty="0"/>
                  <a:t> and successively more (from 2 to 7) terms of its power series from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−1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.5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&lt;1.5</m:t>
                    </m:r>
                  </m:oMath>
                </a14:m>
                <a:endParaRPr lang="en-US" sz="2400" dirty="0"/>
              </a:p>
              <a:p>
                <a:r>
                  <a:rPr lang="en-US" sz="2400" dirty="0"/>
                  <a:t>The plots should visibly demonstrate that high-degree polynomial interpolation at equidistant points can be problematic because adding more terms does not always result in improved accuracy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05" t="-1961" r="-155" b="-1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47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Task 12-01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103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C980728-8C8C-B6F5-A1A2-2EC727DEB5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2043" y="1332939"/>
            <a:ext cx="6879914" cy="5159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30785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Task 12-01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sz="2400" dirty="0"/>
                  <a:t>Typically, as we add more terms to a power series, our estimate becomes closer and closer to the exact value, however at the endpoints of the interval this power series behaves poorly</a:t>
                </a:r>
              </a:p>
              <a:p>
                <a:r>
                  <a:rPr lang="en-US" sz="2400" dirty="0"/>
                  <a:t>Write a short analysis (prose) of why Agnesi’s Witch oscillates wildly (as we add more terms to the power series) as we approach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=−1</m:t>
                    </m:r>
                  </m:oMath>
                </a14:m>
                <a:r>
                  <a:rPr lang="en-US" sz="2400" dirty="0"/>
                  <a:t> 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sz="2400" b="1" dirty="0"/>
              </a:p>
              <a:p>
                <a:r>
                  <a:rPr lang="en-US" sz="2400" dirty="0"/>
                  <a:t>Consider expanding the domain to include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ℂ</m:t>
                    </m:r>
                  </m:oMath>
                </a14:m>
                <a:r>
                  <a:rPr lang="en-US" sz="2400" dirty="0"/>
                  <a:t> such as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400" dirty="0"/>
                  <a:t> 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400" dirty="0"/>
                  <a:t>, what happens at those points?</a:t>
                </a:r>
              </a:p>
              <a:p>
                <a:r>
                  <a:rPr lang="en-US" sz="2400" dirty="0"/>
                  <a:t>Email your working Python program to your TA and include a short explanation of how this simplified witch function demonstrates Runge's Phenomenon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05" t="-2661" r="-10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283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Task 12-02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400" dirty="0"/>
                  <a:t>Create a Python file named </a:t>
                </a:r>
                <a:r>
                  <a:rPr lang="en-US" sz="2400" b="1" dirty="0"/>
                  <a:t>werner_formula.py</a:t>
                </a:r>
              </a:p>
              <a:p>
                <a:r>
                  <a:rPr lang="en-US" sz="2400" dirty="0"/>
                  <a:t>Using pyplot, on one graph plot four functions over the domain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−3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≤3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endParaRPr lang="en-US" sz="2400" dirty="0"/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0.8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</m:oMath>
                </a14:m>
                <a:endParaRPr lang="en-US" sz="2000" dirty="0"/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0.5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</m:oMath>
                </a14:m>
                <a:endParaRPr lang="en-US" sz="2000" dirty="0"/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d>
                      <m:d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sz="2000" b="0" dirty="0"/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d>
                      <m:d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000" dirty="0"/>
                  <a:t> Werner's Product-to-sum formula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sz="2000" dirty="0"/>
              </a:p>
              <a:p>
                <a:r>
                  <a:rPr lang="en-US" sz="2400" dirty="0"/>
                  <a:t>Plot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d>
                      <m:d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2400" dirty="0"/>
                  <a:t> as a dotted line with open circle markers</a:t>
                </a:r>
              </a:p>
              <a:p>
                <a:r>
                  <a:rPr lang="en-US" sz="2400" dirty="0"/>
                  <a:t>Use LaTeX encoding to populate the legend labels for each curve</a:t>
                </a:r>
              </a:p>
              <a:p>
                <a:r>
                  <a:rPr lang="en-US" sz="2400" dirty="0"/>
                  <a:t>Email your working Python program to your TA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05" t="-1961" b="-9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347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3828209-D7C9-498B-9157-BEA28DDD9BD8}"/>
                  </a:ext>
                </a:extLst>
              </p:cNvPr>
              <p:cNvSpPr txBox="1"/>
              <p:nvPr/>
            </p:nvSpPr>
            <p:spPr>
              <a:xfrm>
                <a:off x="331409" y="5456699"/>
                <a:ext cx="8495071" cy="9106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</m:t>
                          </m:r>
                        </m:e>
                      </m:ra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=3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9</m:t>
                              </m:r>
                            </m:den>
                          </m:f>
                        </m:e>
                      </m:ra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=3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9</m:t>
                                  </m:r>
                                </m:den>
                              </m:f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8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num>
                                    <m:den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9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16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num>
                                    <m:den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9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128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num>
                                    <m:den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9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7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256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num>
                                    <m:den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9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+⋯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3828209-D7C9-498B-9157-BEA28DDD9B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409" y="5456699"/>
                <a:ext cx="8495071" cy="9106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4606D8D5-7570-4642-A0E9-C7BB56C2AC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519" y="1288143"/>
            <a:ext cx="8508961" cy="40767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binomial_sqrt.py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11</a:t>
            </a:fld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A69455C-6EF9-4B61-BEEB-0FF9746CF6AC}"/>
              </a:ext>
            </a:extLst>
          </p:cNvPr>
          <p:cNvGrpSpPr/>
          <p:nvPr/>
        </p:nvGrpSpPr>
        <p:grpSpPr>
          <a:xfrm>
            <a:off x="5919634" y="1788650"/>
            <a:ext cx="1076632" cy="369332"/>
            <a:chOff x="4968362" y="2079211"/>
            <a:chExt cx="1076632" cy="369332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2E0829B3-39D2-4D1F-9BF6-6A9EEF5100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8C9994E-2A1F-4753-9924-57FA013F4338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1DB4481-B358-41DB-B318-6887E8483A27}"/>
              </a:ext>
            </a:extLst>
          </p:cNvPr>
          <p:cNvGrpSpPr/>
          <p:nvPr/>
        </p:nvGrpSpPr>
        <p:grpSpPr>
          <a:xfrm>
            <a:off x="2168013" y="4735949"/>
            <a:ext cx="1076632" cy="369332"/>
            <a:chOff x="4704120" y="2356972"/>
            <a:chExt cx="1076632" cy="369332"/>
          </a:xfrm>
        </p:grpSpPr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EA1310F3-2279-4A2F-B23F-F15FB562102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2E02AC7-014C-468D-842B-AC326F79718E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AC9B4CB-455D-455F-B8E0-24E5E1B15B3C}"/>
              </a:ext>
            </a:extLst>
          </p:cNvPr>
          <p:cNvGrpSpPr/>
          <p:nvPr/>
        </p:nvGrpSpPr>
        <p:grpSpPr>
          <a:xfrm>
            <a:off x="2176002" y="5087919"/>
            <a:ext cx="1068643" cy="369332"/>
            <a:chOff x="3647644" y="4910075"/>
            <a:chExt cx="1068643" cy="36933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0E22BEE-D572-412C-9689-C2F6F8E3BC76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B86041AA-494B-4894-94FC-D6CD6E1677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E19F132F-596B-4291-95B9-530B0788A41E}"/>
              </a:ext>
            </a:extLst>
          </p:cNvPr>
          <p:cNvSpPr/>
          <p:nvPr/>
        </p:nvSpPr>
        <p:spPr>
          <a:xfrm>
            <a:off x="567813" y="5193740"/>
            <a:ext cx="265471" cy="234089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25F76FA-895B-4A67-A42B-18923D988405}"/>
                  </a:ext>
                </a:extLst>
              </p:cNvPr>
              <p:cNvSpPr txBox="1"/>
              <p:nvPr/>
            </p:nvSpPr>
            <p:spPr>
              <a:xfrm>
                <a:off x="2869176" y="3165979"/>
                <a:ext cx="5598712" cy="52604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ra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16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128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256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+⋯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25F76FA-895B-4A67-A42B-18923D9884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9176" y="3165979"/>
                <a:ext cx="5598712" cy="52604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276F38A8-B12C-4155-8F46-8727744AB76B}"/>
              </a:ext>
            </a:extLst>
          </p:cNvPr>
          <p:cNvSpPr/>
          <p:nvPr/>
        </p:nvSpPr>
        <p:spPr>
          <a:xfrm>
            <a:off x="7374194" y="2368233"/>
            <a:ext cx="147483" cy="1463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38978952-5A0B-4155-83C8-B65CAB72E747}"/>
              </a:ext>
            </a:extLst>
          </p:cNvPr>
          <p:cNvCxnSpPr>
            <a:cxnSpLocks/>
            <a:stCxn id="7" idx="3"/>
            <a:endCxn id="38" idx="0"/>
          </p:cNvCxnSpPr>
          <p:nvPr/>
        </p:nvCxnSpPr>
        <p:spPr>
          <a:xfrm flipH="1">
            <a:off x="5668532" y="2441417"/>
            <a:ext cx="1853145" cy="724562"/>
          </a:xfrm>
          <a:prstGeom prst="bentConnector4">
            <a:avLst>
              <a:gd name="adj1" fmla="val -64835"/>
              <a:gd name="adj2" fmla="val 55050"/>
            </a:avLst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3107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6" grpId="0" animBg="1"/>
      <p:bldP spid="3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Convergence of Binomial Expansions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7886700" cy="4596946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One issue with using Binomial Expansions to approximate functions is that these series tend to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converge</a:t>
                </a:r>
                <a:r>
                  <a:rPr lang="en-US" sz="2400" dirty="0"/>
                  <a:t> </a:t>
                </a:r>
                <a:r>
                  <a:rPr lang="en-US" sz="2400" i="1" dirty="0">
                    <a:solidFill>
                      <a:srgbClr val="FF0000"/>
                    </a:solidFill>
                  </a:rPr>
                  <a:t>slowly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The series approaches its true value at a rate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f>
                      <m:fPr>
                        <m:ctrlP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𝒕𝒆𝒓𝒎𝒔</m:t>
                        </m:r>
                      </m:den>
                    </m:f>
                  </m:oMath>
                </a14:m>
                <a:endParaRPr lang="en-US" sz="2400" b="1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The implication is that a binomial expansion may require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many</a:t>
                </a:r>
                <a:r>
                  <a:rPr lang="en-US" sz="2400" dirty="0"/>
                  <a:t> terms before it can provide a reasonable estimate of the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analytic</a:t>
                </a:r>
                <a:r>
                  <a:rPr lang="en-US" sz="2400" dirty="0"/>
                  <a:t> (exact) value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Let's plot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>
                            <m: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  <m:t>2⁄3</m:t>
                            </m:r>
                          </m:deg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+7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sz="2400" dirty="0"/>
                  <a:t> from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0 to 10 </a:t>
                </a:r>
                <a:r>
                  <a:rPr lang="en-US" sz="2400" dirty="0"/>
                  <a:t>and compare this closed-form solution to its binomial expansion containing an increasing number of terms (from </a:t>
                </a:r>
                <a:r>
                  <a:rPr lang="en-US" sz="2400" b="1" dirty="0">
                    <a:solidFill>
                      <a:srgbClr val="7030A0"/>
                    </a:solidFill>
                  </a:rPr>
                  <a:t>2 to 7</a:t>
                </a:r>
                <a:r>
                  <a:rPr lang="en-US" sz="2400" dirty="0"/>
                  <a:t>)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7886700" cy="4596946"/>
              </a:xfrm>
              <a:blipFill>
                <a:blip r:embed="rId3"/>
                <a:stretch>
                  <a:fillRect l="-1005" t="-1854" r="-17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394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1E7FCC0-9FB6-423B-B2B3-6B1B8CEAFE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916"/>
          <a:stretch/>
        </p:blipFill>
        <p:spPr>
          <a:xfrm>
            <a:off x="1356268" y="1488601"/>
            <a:ext cx="6431464" cy="32738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newton_binomial.py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13</a:t>
            </a:fld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A69455C-6EF9-4B61-BEEB-0FF9746CF6AC}"/>
              </a:ext>
            </a:extLst>
          </p:cNvPr>
          <p:cNvGrpSpPr/>
          <p:nvPr/>
        </p:nvGrpSpPr>
        <p:grpSpPr>
          <a:xfrm>
            <a:off x="4198987" y="1641418"/>
            <a:ext cx="1076632" cy="369332"/>
            <a:chOff x="4968362" y="2079211"/>
            <a:chExt cx="1076632" cy="369332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2E0829B3-39D2-4D1F-9BF6-6A9EEF5100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8C9994E-2A1F-4753-9924-57FA013F4338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1DB4481-B358-41DB-B318-6887E8483A27}"/>
              </a:ext>
            </a:extLst>
          </p:cNvPr>
          <p:cNvGrpSpPr/>
          <p:nvPr/>
        </p:nvGrpSpPr>
        <p:grpSpPr>
          <a:xfrm>
            <a:off x="7617509" y="2039567"/>
            <a:ext cx="1076632" cy="369332"/>
            <a:chOff x="4704120" y="2356972"/>
            <a:chExt cx="1076632" cy="369332"/>
          </a:xfrm>
        </p:grpSpPr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EA1310F3-2279-4A2F-B23F-F15FB562102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2E02AC7-014C-468D-842B-AC326F79718E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AC9B4CB-455D-455F-B8E0-24E5E1B15B3C}"/>
              </a:ext>
            </a:extLst>
          </p:cNvPr>
          <p:cNvGrpSpPr/>
          <p:nvPr/>
        </p:nvGrpSpPr>
        <p:grpSpPr>
          <a:xfrm>
            <a:off x="3613969" y="2654505"/>
            <a:ext cx="1068643" cy="369332"/>
            <a:chOff x="3647644" y="4910075"/>
            <a:chExt cx="1068643" cy="36933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0E22BEE-D572-412C-9689-C2F6F8E3BC76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B86041AA-494B-4894-94FC-D6CD6E1677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B924C15-A64C-44B0-BBBB-B29862BB8735}"/>
              </a:ext>
            </a:extLst>
          </p:cNvPr>
          <p:cNvGrpSpPr/>
          <p:nvPr/>
        </p:nvGrpSpPr>
        <p:grpSpPr>
          <a:xfrm>
            <a:off x="5441652" y="2857249"/>
            <a:ext cx="1064340" cy="369332"/>
            <a:chOff x="3647644" y="5421073"/>
            <a:chExt cx="1064340" cy="36933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3750EC5-C66C-4782-9678-4FDB82FC2CBA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892B501F-FB10-4C63-B3AA-52D830D83E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E97ED8E-56F7-4639-92E2-AD1CEAE8FEF0}"/>
              </a:ext>
            </a:extLst>
          </p:cNvPr>
          <p:cNvGrpSpPr/>
          <p:nvPr/>
        </p:nvGrpSpPr>
        <p:grpSpPr>
          <a:xfrm>
            <a:off x="7318048" y="3264149"/>
            <a:ext cx="1068643" cy="369332"/>
            <a:chOff x="3647644" y="5359159"/>
            <a:chExt cx="1068643" cy="369332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B71280B-9636-476A-85F7-DF96A117929A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E21D1242-B7B4-4A70-BADC-3EFEFDB2246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6C0C4FF-3B8D-47BA-A294-801FB36122A3}"/>
              </a:ext>
            </a:extLst>
          </p:cNvPr>
          <p:cNvGrpSpPr/>
          <p:nvPr/>
        </p:nvGrpSpPr>
        <p:grpSpPr>
          <a:xfrm>
            <a:off x="7325389" y="3667626"/>
            <a:ext cx="1076632" cy="369332"/>
            <a:chOff x="2157212" y="5356391"/>
            <a:chExt cx="1076632" cy="369332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74E21C2-503B-48B4-80CB-592AA4766566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627C5C39-7AD3-4734-9301-DE049F56D71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Rectangle 43">
            <a:extLst>
              <a:ext uri="{FF2B5EF4-FFF2-40B4-BE49-F238E27FC236}">
                <a16:creationId xmlns:a16="http://schemas.microsoft.com/office/drawing/2014/main" id="{F6502480-893B-4990-A1CB-53E8DA438227}"/>
              </a:ext>
            </a:extLst>
          </p:cNvPr>
          <p:cNvSpPr/>
          <p:nvPr/>
        </p:nvSpPr>
        <p:spPr>
          <a:xfrm>
            <a:off x="6998109" y="3292724"/>
            <a:ext cx="137272" cy="1846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D5AA760-EBD3-486B-94A2-BC7347273561}"/>
              </a:ext>
            </a:extLst>
          </p:cNvPr>
          <p:cNvSpPr/>
          <p:nvPr/>
        </p:nvSpPr>
        <p:spPr>
          <a:xfrm>
            <a:off x="5441653" y="4239141"/>
            <a:ext cx="137272" cy="1846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58D37963-F2AE-49DF-814F-56E041B4941C}"/>
                  </a:ext>
                </a:extLst>
              </p:cNvPr>
              <p:cNvSpPr txBox="1"/>
              <p:nvPr/>
            </p:nvSpPr>
            <p:spPr>
              <a:xfrm>
                <a:off x="1787158" y="5430514"/>
                <a:ext cx="5516831" cy="6572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>
                              <m:f>
                                <m:fPr>
                                  <m:type m:val="skw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den>
                              </m:f>
                            </m:deg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+7</m:t>
                              </m:r>
                            </m:e>
                          </m:rad>
                        </m:den>
                      </m:f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=7,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58D37963-F2AE-49DF-814F-56E041B494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7158" y="5430514"/>
                <a:ext cx="5516831" cy="6572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45596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C33F70E-ED6D-4894-A711-D581C3E50F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1556" y="1128708"/>
            <a:ext cx="6783827" cy="556751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newton_binomial.py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14</a:t>
            </a:fld>
            <a:endParaRPr lang="en-US"/>
          </a:p>
        </p:txBody>
      </p:sp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D693ED5D-3DD2-4486-88CE-01FEB4F5D383}"/>
              </a:ext>
            </a:extLst>
          </p:cNvPr>
          <p:cNvSpPr/>
          <p:nvPr/>
        </p:nvSpPr>
        <p:spPr>
          <a:xfrm>
            <a:off x="6159295" y="4579374"/>
            <a:ext cx="1327355" cy="671052"/>
          </a:xfrm>
          <a:prstGeom prst="wedgeRectCallout">
            <a:avLst>
              <a:gd name="adj1" fmla="val -43611"/>
              <a:gd name="adj2" fmla="val 103159"/>
            </a:avLst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This is the exact curve</a:t>
            </a:r>
          </a:p>
        </p:txBody>
      </p:sp>
      <p:sp>
        <p:nvSpPr>
          <p:cNvPr id="34" name="Speech Bubble: Rectangle 33">
            <a:extLst>
              <a:ext uri="{FF2B5EF4-FFF2-40B4-BE49-F238E27FC236}">
                <a16:creationId xmlns:a16="http://schemas.microsoft.com/office/drawing/2014/main" id="{06FDEB33-641D-4B96-BA12-6848492528E6}"/>
              </a:ext>
            </a:extLst>
          </p:cNvPr>
          <p:cNvSpPr/>
          <p:nvPr/>
        </p:nvSpPr>
        <p:spPr>
          <a:xfrm>
            <a:off x="4110190" y="1856078"/>
            <a:ext cx="2250973" cy="1103455"/>
          </a:xfrm>
          <a:prstGeom prst="wedgeRectCallout">
            <a:avLst>
              <a:gd name="adj1" fmla="val -91768"/>
              <a:gd name="adj2" fmla="val 31653"/>
            </a:avLst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These are the binomial expansions with successively more terms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0CF3FE8-F81C-4466-967C-A6EA6C7FF276}"/>
              </a:ext>
            </a:extLst>
          </p:cNvPr>
          <p:cNvSpPr/>
          <p:nvPr/>
        </p:nvSpPr>
        <p:spPr>
          <a:xfrm>
            <a:off x="2713703" y="2987461"/>
            <a:ext cx="274320" cy="276634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Speech Bubble: Rectangle 34">
            <a:extLst>
              <a:ext uri="{FF2B5EF4-FFF2-40B4-BE49-F238E27FC236}">
                <a16:creationId xmlns:a16="http://schemas.microsoft.com/office/drawing/2014/main" id="{FBCD6F9F-E3BD-423E-B2E3-038D22DCA4C7}"/>
              </a:ext>
            </a:extLst>
          </p:cNvPr>
          <p:cNvSpPr/>
          <p:nvPr/>
        </p:nvSpPr>
        <p:spPr>
          <a:xfrm>
            <a:off x="3348735" y="3452267"/>
            <a:ext cx="2709467" cy="634373"/>
          </a:xfrm>
          <a:prstGeom prst="wedgeRectCallout">
            <a:avLst>
              <a:gd name="adj1" fmla="val -63207"/>
              <a:gd name="adj2" fmla="val -88643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Rate of Convergence to exact solution is very slow</a:t>
            </a:r>
          </a:p>
        </p:txBody>
      </p:sp>
    </p:spTree>
    <p:extLst>
      <p:ext uri="{BB962C8B-B14F-4D97-AF65-F5344CB8AC3E}">
        <p14:creationId xmlns:p14="http://schemas.microsoft.com/office/powerpoint/2010/main" val="2423207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34" grpId="0" animBg="1"/>
      <p:bldP spid="8" grpId="0" animBg="1"/>
      <p:bldP spid="3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From  Binomial Theorem to Calculus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ABED96-A204-40BD-901A-AFDDD1CA58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2085" y="1226721"/>
            <a:ext cx="4384186" cy="537149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9B0B9DB-ED0E-4DF5-94BE-B819C60F7270}"/>
              </a:ext>
            </a:extLst>
          </p:cNvPr>
          <p:cNvSpPr txBox="1"/>
          <p:nvPr/>
        </p:nvSpPr>
        <p:spPr>
          <a:xfrm>
            <a:off x="7071852" y="2610465"/>
            <a:ext cx="12478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Isaac Newton</a:t>
            </a:r>
          </a:p>
          <a:p>
            <a:pPr algn="ctr"/>
            <a:r>
              <a:rPr lang="en-US" b="1" dirty="0"/>
              <a:t>1669</a:t>
            </a:r>
          </a:p>
        </p:txBody>
      </p:sp>
    </p:spTree>
    <p:extLst>
      <p:ext uri="{BB962C8B-B14F-4D97-AF65-F5344CB8AC3E}">
        <p14:creationId xmlns:p14="http://schemas.microsoft.com/office/powerpoint/2010/main" val="10556208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1C909E1-3638-4DEA-BE1F-2655FEDAC0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2951" y="2181064"/>
            <a:ext cx="6038095" cy="417142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Newton's Sine Formula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2320D8D-A77D-429D-8609-5C527B27B779}"/>
                  </a:ext>
                </a:extLst>
              </p:cNvPr>
              <p:cNvSpPr txBox="1"/>
              <p:nvPr/>
            </p:nvSpPr>
            <p:spPr>
              <a:xfrm>
                <a:off x="2731511" y="1542948"/>
                <a:ext cx="368097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What formula generates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 smtClean="0">
                            <a:ln>
                              <a:solidFill>
                                <a:srgbClr val="7030A0"/>
                              </a:solidFill>
                            </a:ln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i="0" smtClean="0">
                            <a:ln>
                              <a:solidFill>
                                <a:srgbClr val="7030A0"/>
                              </a:solidFill>
                            </a:ln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b="0" i="1" smtClean="0">
                            <a:ln>
                              <a:solidFill>
                                <a:srgbClr val="7030A0"/>
                              </a:solidFill>
                            </a:ln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func>
                  </m:oMath>
                </a14:m>
                <a:r>
                  <a:rPr lang="en-US" dirty="0">
                    <a:ln>
                      <a:solidFill>
                        <a:srgbClr val="7030A0"/>
                      </a:solidFill>
                    </a:ln>
                    <a:solidFill>
                      <a:srgbClr val="7030A0"/>
                    </a:solidFill>
                  </a:rPr>
                  <a:t> </a:t>
                </a:r>
                <a:r>
                  <a:rPr lang="en-US" dirty="0"/>
                  <a:t>? (= x)?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2320D8D-A77D-429D-8609-5C527B27B7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1511" y="1542948"/>
                <a:ext cx="3680973" cy="369332"/>
              </a:xfrm>
              <a:prstGeom prst="rect">
                <a:avLst/>
              </a:prstGeom>
              <a:blipFill>
                <a:blip r:embed="rId4"/>
                <a:stretch>
                  <a:fillRect l="-1325" t="-8197" r="-993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07EA91FB-330D-43C0-8651-520A1ECAAB5F}"/>
              </a:ext>
            </a:extLst>
          </p:cNvPr>
          <p:cNvSpPr/>
          <p:nvPr/>
        </p:nvSpPr>
        <p:spPr>
          <a:xfrm>
            <a:off x="2820628" y="4288900"/>
            <a:ext cx="206477" cy="250723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3A830F5-15EE-4B4E-936F-798022C2E4A2}"/>
                  </a:ext>
                </a:extLst>
              </p:cNvPr>
              <p:cNvSpPr txBox="1"/>
              <p:nvPr/>
            </p:nvSpPr>
            <p:spPr>
              <a:xfrm>
                <a:off x="2154212" y="3633537"/>
                <a:ext cx="107349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n>
                            <a:solidFill>
                              <a:srgbClr val="0070C0"/>
                            </a:solidFill>
                          </a:ln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n>
                            <a:solidFill>
                              <a:srgbClr val="0070C0"/>
                            </a:solidFill>
                          </a:ln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=∠</m:t>
                      </m:r>
                      <m:r>
                        <a:rPr lang="en-US" i="1" smtClean="0">
                          <a:ln>
                            <a:solidFill>
                              <a:srgbClr val="0070C0"/>
                            </a:solidFill>
                          </a:ln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ln>
                            <a:solidFill>
                              <a:srgbClr val="0070C0"/>
                            </a:solidFill>
                          </a:ln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𝐴𝐷</m:t>
                      </m:r>
                    </m:oMath>
                  </m:oMathPara>
                </a14:m>
                <a:endParaRPr lang="en-US" dirty="0">
                  <a:ln>
                    <a:solidFill>
                      <a:srgbClr val="0070C0"/>
                    </a:solidFill>
                  </a:ln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3A830F5-15EE-4B4E-936F-798022C2E4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4212" y="3633537"/>
                <a:ext cx="1073499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59CE110-C756-4245-B4A8-B219015CE413}"/>
              </a:ext>
            </a:extLst>
          </p:cNvPr>
          <p:cNvCxnSpPr>
            <a:cxnSpLocks/>
          </p:cNvCxnSpPr>
          <p:nvPr/>
        </p:nvCxnSpPr>
        <p:spPr>
          <a:xfrm flipV="1">
            <a:off x="3227711" y="3874294"/>
            <a:ext cx="444177" cy="845190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7269629-9214-4D94-9CE7-EE4BF76CE677}"/>
              </a:ext>
            </a:extLst>
          </p:cNvPr>
          <p:cNvCxnSpPr>
            <a:cxnSpLocks/>
          </p:cNvCxnSpPr>
          <p:nvPr/>
        </p:nvCxnSpPr>
        <p:spPr>
          <a:xfrm flipV="1">
            <a:off x="3650405" y="3910536"/>
            <a:ext cx="444177" cy="845190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43005E8-87A6-4CA1-B88E-889DA5591D93}"/>
                  </a:ext>
                </a:extLst>
              </p:cNvPr>
              <p:cNvSpPr txBox="1"/>
              <p:nvPr/>
            </p:nvSpPr>
            <p:spPr>
              <a:xfrm>
                <a:off x="5139812" y="2942969"/>
                <a:ext cx="216064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n>
                          <a:solidFill>
                            <a:srgbClr val="0070C0"/>
                          </a:solidFill>
                        </a:ln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𝑑𝑧</m:t>
                    </m:r>
                  </m:oMath>
                </a14:m>
                <a:r>
                  <a:rPr lang="en-US" dirty="0">
                    <a:ln>
                      <a:solidFill>
                        <a:srgbClr val="0070C0"/>
                      </a:solidFill>
                    </a:ln>
                    <a:solidFill>
                      <a:srgbClr val="0070C0"/>
                    </a:solidFill>
                  </a:rPr>
                  <a:t> is the slope of the tangent line at </a:t>
                </a:r>
                <a14:m>
                  <m:oMath xmlns:m="http://schemas.openxmlformats.org/officeDocument/2006/math">
                    <m:r>
                      <a:rPr lang="en-US" i="1" dirty="0" smtClean="0">
                        <a:ln>
                          <a:solidFill>
                            <a:srgbClr val="0070C0"/>
                          </a:solidFill>
                        </a:ln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dirty="0">
                  <a:ln>
                    <a:solidFill>
                      <a:srgbClr val="0070C0"/>
                    </a:solidFill>
                  </a:ln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43005E8-87A6-4CA1-B88E-889DA5591D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9812" y="2942969"/>
                <a:ext cx="2160640" cy="6463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C4A6B24-DA53-4E09-8335-70AB69C9EC13}"/>
              </a:ext>
            </a:extLst>
          </p:cNvPr>
          <p:cNvCxnSpPr>
            <a:cxnSpLocks/>
          </p:cNvCxnSpPr>
          <p:nvPr/>
        </p:nvCxnSpPr>
        <p:spPr>
          <a:xfrm flipH="1">
            <a:off x="3926681" y="3126658"/>
            <a:ext cx="1213132" cy="330917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E862D5A-8B48-4FD8-8D70-FEAFAC8E188E}"/>
                  </a:ext>
                </a:extLst>
              </p:cNvPr>
              <p:cNvSpPr txBox="1"/>
              <p:nvPr/>
            </p:nvSpPr>
            <p:spPr>
              <a:xfrm>
                <a:off x="3452927" y="2166842"/>
                <a:ext cx="216064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n>
                          <a:solidFill>
                            <a:srgbClr val="0070C0"/>
                          </a:solidFill>
                        </a:ln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dirty="0" smtClean="0">
                        <a:ln>
                          <a:solidFill>
                            <a:srgbClr val="0070C0"/>
                          </a:solidFill>
                        </a:ln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ln>
                      <a:solidFill>
                        <a:srgbClr val="0070C0"/>
                      </a:solidFill>
                    </a:ln>
                    <a:solidFill>
                      <a:srgbClr val="0070C0"/>
                    </a:solidFill>
                  </a:rPr>
                  <a:t> arclength </a:t>
                </a:r>
                <a14:m>
                  <m:oMath xmlns:m="http://schemas.openxmlformats.org/officeDocument/2006/math">
                    <m:r>
                      <a:rPr lang="en-US" i="1" smtClean="0">
                        <a:ln>
                          <a:solidFill>
                            <a:srgbClr val="0070C0"/>
                          </a:solidFill>
                        </a:ln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n>
                          <a:solidFill>
                            <a:srgbClr val="0070C0"/>
                          </a:solidFill>
                        </a:ln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</m:oMath>
                </a14:m>
                <a:endParaRPr lang="en-US" dirty="0">
                  <a:ln>
                    <a:solidFill>
                      <a:srgbClr val="0070C0"/>
                    </a:solidFill>
                  </a:ln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E862D5A-8B48-4FD8-8D70-FEAFAC8E18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2927" y="2166842"/>
                <a:ext cx="2160640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AC4B75D-0606-47F6-9933-FD599911E2F1}"/>
              </a:ext>
            </a:extLst>
          </p:cNvPr>
          <p:cNvCxnSpPr>
            <a:cxnSpLocks/>
          </p:cNvCxnSpPr>
          <p:nvPr/>
        </p:nvCxnSpPr>
        <p:spPr>
          <a:xfrm flipH="1">
            <a:off x="2923866" y="2463757"/>
            <a:ext cx="748022" cy="479212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8491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 animBg="1"/>
      <p:bldP spid="8" grpId="0"/>
      <p:bldP spid="5" grpId="0"/>
      <p:bldP spid="1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Newton's Sine Formula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22CCD3-26B2-4A30-BBCE-08B88420DC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046" y="1687486"/>
            <a:ext cx="4972012" cy="348302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36C89E3-B9E0-45FD-956B-3E855BB5AE1F}"/>
                  </a:ext>
                </a:extLst>
              </p:cNvPr>
              <p:cNvSpPr txBox="1"/>
              <p:nvPr/>
            </p:nvSpPr>
            <p:spPr>
              <a:xfrm>
                <a:off x="3326664" y="1713329"/>
                <a:ext cx="984821" cy="5186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𝐺𝐻</m:t>
                          </m:r>
                        </m:num>
                        <m:den>
                          <m:r>
                            <a:rPr lang="en-US" b="0" i="1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𝐷𝐻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𝐵𝑇</m:t>
                          </m:r>
                        </m:num>
                        <m:den>
                          <m:r>
                            <a:rPr lang="en-US" b="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𝐷𝑇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36C89E3-B9E0-45FD-956B-3E855BB5AE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6664" y="1713329"/>
                <a:ext cx="984821" cy="518604"/>
              </a:xfrm>
              <a:prstGeom prst="rect">
                <a:avLst/>
              </a:prstGeom>
              <a:blipFill>
                <a:blip r:embed="rId4"/>
                <a:stretch>
                  <a:fillRect b="-1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B38E285-1656-47F6-AB33-4838FC71D7C1}"/>
              </a:ext>
            </a:extLst>
          </p:cNvPr>
          <p:cNvCxnSpPr>
            <a:cxnSpLocks/>
          </p:cNvCxnSpPr>
          <p:nvPr/>
        </p:nvCxnSpPr>
        <p:spPr>
          <a:xfrm>
            <a:off x="2374490" y="3333135"/>
            <a:ext cx="442529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B50E2D6-6058-4161-B80E-F795C96C24C9}"/>
              </a:ext>
            </a:extLst>
          </p:cNvPr>
          <p:cNvCxnSpPr>
            <a:cxnSpLocks/>
          </p:cNvCxnSpPr>
          <p:nvPr/>
        </p:nvCxnSpPr>
        <p:spPr>
          <a:xfrm>
            <a:off x="2374490" y="2934929"/>
            <a:ext cx="442529" cy="398206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5159B46-794E-4CDC-BB37-64F65A9D993E}"/>
              </a:ext>
            </a:extLst>
          </p:cNvPr>
          <p:cNvCxnSpPr>
            <a:cxnSpLocks/>
          </p:cNvCxnSpPr>
          <p:nvPr/>
        </p:nvCxnSpPr>
        <p:spPr>
          <a:xfrm>
            <a:off x="2374490" y="4827638"/>
            <a:ext cx="2485104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1469CC6-3676-41AA-834E-6068BFD73F70}"/>
              </a:ext>
            </a:extLst>
          </p:cNvPr>
          <p:cNvCxnSpPr>
            <a:cxnSpLocks/>
          </p:cNvCxnSpPr>
          <p:nvPr/>
        </p:nvCxnSpPr>
        <p:spPr>
          <a:xfrm>
            <a:off x="2369727" y="2920640"/>
            <a:ext cx="2485104" cy="189270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5647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Newton's Sine Formula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22CCD3-26B2-4A30-BBCE-08B88420DC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046" y="1687486"/>
            <a:ext cx="4972012" cy="348302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25C71CD-4EC8-4BFD-A734-8B8561613F05}"/>
                  </a:ext>
                </a:extLst>
              </p:cNvPr>
              <p:cNvSpPr txBox="1"/>
              <p:nvPr/>
            </p:nvSpPr>
            <p:spPr>
              <a:xfrm>
                <a:off x="4707961" y="1714259"/>
                <a:ext cx="976806" cy="5167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𝐵𝑇</m:t>
                          </m:r>
                        </m:num>
                        <m:den>
                          <m:r>
                            <a:rPr lang="en-US" b="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𝐷𝑇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𝐵𝐷</m:t>
                          </m:r>
                        </m:num>
                        <m:den>
                          <m:r>
                            <a:rPr lang="en-US" b="0" i="1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𝐴𝐷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25C71CD-4EC8-4BFD-A734-8B8561613F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7961" y="1714259"/>
                <a:ext cx="976806" cy="516745"/>
              </a:xfrm>
              <a:prstGeom prst="rect">
                <a:avLst/>
              </a:prstGeom>
              <a:blipFill>
                <a:blip r:embed="rId4"/>
                <a:stretch>
                  <a:fillRect b="-1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B38E285-1656-47F6-AB33-4838FC71D7C1}"/>
              </a:ext>
            </a:extLst>
          </p:cNvPr>
          <p:cNvCxnSpPr>
            <a:cxnSpLocks/>
          </p:cNvCxnSpPr>
          <p:nvPr/>
        </p:nvCxnSpPr>
        <p:spPr>
          <a:xfrm flipV="1">
            <a:off x="2374490" y="2934929"/>
            <a:ext cx="0" cy="189271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B50E2D6-6058-4161-B80E-F795C96C24C9}"/>
              </a:ext>
            </a:extLst>
          </p:cNvPr>
          <p:cNvCxnSpPr>
            <a:cxnSpLocks/>
          </p:cNvCxnSpPr>
          <p:nvPr/>
        </p:nvCxnSpPr>
        <p:spPr>
          <a:xfrm flipV="1">
            <a:off x="962025" y="2927554"/>
            <a:ext cx="1405090" cy="188579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5159B46-794E-4CDC-BB37-64F65A9D993E}"/>
              </a:ext>
            </a:extLst>
          </p:cNvPr>
          <p:cNvCxnSpPr>
            <a:cxnSpLocks/>
          </p:cNvCxnSpPr>
          <p:nvPr/>
        </p:nvCxnSpPr>
        <p:spPr>
          <a:xfrm>
            <a:off x="2374490" y="4827638"/>
            <a:ext cx="2485104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050566F-6392-4370-8128-211EB66D4B6D}"/>
              </a:ext>
            </a:extLst>
          </p:cNvPr>
          <p:cNvCxnSpPr>
            <a:cxnSpLocks/>
          </p:cNvCxnSpPr>
          <p:nvPr/>
        </p:nvCxnSpPr>
        <p:spPr>
          <a:xfrm>
            <a:off x="2369727" y="2920640"/>
            <a:ext cx="2485104" cy="189270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4660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Newton's Sine Formula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22CCD3-26B2-4A30-BBCE-08B88420DC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046" y="1687486"/>
            <a:ext cx="4972012" cy="348302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8103266-B33C-46B9-90C3-1ACE062C33A6}"/>
                  </a:ext>
                </a:extLst>
              </p:cNvPr>
              <p:cNvSpPr txBox="1"/>
              <p:nvPr/>
            </p:nvSpPr>
            <p:spPr>
              <a:xfrm>
                <a:off x="6081243" y="1713329"/>
                <a:ext cx="1008930" cy="5186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n>
                                <a:solidFill>
                                  <a:schemeClr val="tx1"/>
                                </a:solidFill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𝐺𝐻</m:t>
                          </m:r>
                        </m:num>
                        <m:den>
                          <m:r>
                            <a:rPr lang="en-US" b="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𝐷𝐻</m:t>
                          </m:r>
                        </m:den>
                      </m:f>
                      <m:r>
                        <a:rPr lang="en-US" b="0" i="1" smtClean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n>
                                <a:solidFill>
                                  <a:schemeClr val="tx1"/>
                                </a:solidFill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𝐵𝐷</m:t>
                          </m:r>
                        </m:num>
                        <m:den>
                          <m:r>
                            <a:rPr lang="en-US" b="0" i="1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𝐴𝐷</m:t>
                          </m:r>
                        </m:den>
                      </m:f>
                    </m:oMath>
                  </m:oMathPara>
                </a14:m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8103266-B33C-46B9-90C3-1ACE062C33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1243" y="1713329"/>
                <a:ext cx="1008930" cy="518604"/>
              </a:xfrm>
              <a:prstGeom prst="rect">
                <a:avLst/>
              </a:prstGeom>
              <a:blipFill>
                <a:blip r:embed="rId4"/>
                <a:stretch>
                  <a:fillRect b="-1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3BFDC30-65E2-434F-BFC4-85C6FBFBF1F8}"/>
              </a:ext>
            </a:extLst>
          </p:cNvPr>
          <p:cNvCxnSpPr>
            <a:cxnSpLocks/>
          </p:cNvCxnSpPr>
          <p:nvPr/>
        </p:nvCxnSpPr>
        <p:spPr>
          <a:xfrm>
            <a:off x="2374490" y="3333135"/>
            <a:ext cx="442529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3B08319-5235-4404-BDC1-B36A944F420A}"/>
              </a:ext>
            </a:extLst>
          </p:cNvPr>
          <p:cNvCxnSpPr>
            <a:cxnSpLocks/>
          </p:cNvCxnSpPr>
          <p:nvPr/>
        </p:nvCxnSpPr>
        <p:spPr>
          <a:xfrm>
            <a:off x="2374490" y="2934929"/>
            <a:ext cx="442529" cy="39820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16D2A3E-AD59-468C-BB28-050FD1FDF9EE}"/>
              </a:ext>
            </a:extLst>
          </p:cNvPr>
          <p:cNvCxnSpPr>
            <a:cxnSpLocks/>
          </p:cNvCxnSpPr>
          <p:nvPr/>
        </p:nvCxnSpPr>
        <p:spPr>
          <a:xfrm flipV="1">
            <a:off x="2374490" y="2934929"/>
            <a:ext cx="0" cy="189271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76DF7EF-0EF6-4A96-9C54-5ECA7375ABDA}"/>
              </a:ext>
            </a:extLst>
          </p:cNvPr>
          <p:cNvCxnSpPr>
            <a:cxnSpLocks/>
          </p:cNvCxnSpPr>
          <p:nvPr/>
        </p:nvCxnSpPr>
        <p:spPr>
          <a:xfrm flipV="1">
            <a:off x="962025" y="2927554"/>
            <a:ext cx="1405090" cy="188579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6473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12</a:t>
            </a:r>
            <a:r>
              <a:rPr lang="en-US" sz="3200" dirty="0">
                <a:latin typeface="+mn-lt"/>
              </a:rPr>
              <a:t> –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Review Newton's </a:t>
            </a:r>
            <a:r>
              <a:rPr lang="en-US" sz="2400" b="1" dirty="0">
                <a:solidFill>
                  <a:srgbClr val="00B050"/>
                </a:solidFill>
              </a:rPr>
              <a:t>Binomial Theorem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Extract Square Roots using Newton's Series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Compare the </a:t>
            </a:r>
            <a:r>
              <a:rPr lang="en-US" sz="2400" b="1" dirty="0">
                <a:solidFill>
                  <a:srgbClr val="0070C0"/>
                </a:solidFill>
              </a:rPr>
              <a:t>Rate of Convergence </a:t>
            </a:r>
            <a:r>
              <a:rPr lang="en-US" sz="2400" dirty="0"/>
              <a:t>of Binomial Expansions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Study Newton's Derivation of the </a:t>
            </a:r>
            <a:r>
              <a:rPr lang="en-US" sz="2400" b="1" dirty="0">
                <a:solidFill>
                  <a:srgbClr val="7030A0"/>
                </a:solidFill>
              </a:rPr>
              <a:t>Sine Power Series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Derive and Visualize </a:t>
            </a:r>
            <a:r>
              <a:rPr lang="en-US" sz="2400" b="1" dirty="0">
                <a:solidFill>
                  <a:srgbClr val="FF0000"/>
                </a:solidFill>
              </a:rPr>
              <a:t>Taylor Series </a:t>
            </a:r>
            <a:r>
              <a:rPr lang="en-US" sz="2400" dirty="0"/>
              <a:t>for Fractional Roots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Review the key parts of a </a:t>
            </a:r>
            <a:r>
              <a:rPr lang="en-US" sz="2400" b="1" dirty="0">
                <a:solidFill>
                  <a:srgbClr val="00B050"/>
                </a:solidFill>
              </a:rPr>
              <a:t>sinusoidal</a:t>
            </a:r>
            <a:r>
              <a:rPr lang="en-US" sz="2400" dirty="0"/>
              <a:t> transverse wave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Consider the </a:t>
            </a:r>
            <a:r>
              <a:rPr lang="en-US" sz="2400" b="1" dirty="0">
                <a:solidFill>
                  <a:srgbClr val="00B050"/>
                </a:solidFill>
              </a:rPr>
              <a:t>kinematics</a:t>
            </a:r>
            <a:r>
              <a:rPr lang="en-US" sz="2400" dirty="0"/>
              <a:t> of a travelling wave, as it relates to amplitude, wavelength, and frequency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76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Newton's Sine Formula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22CCD3-26B2-4A30-BBCE-08B88420DC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046" y="1687486"/>
            <a:ext cx="4972012" cy="348302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36C89E3-B9E0-45FD-956B-3E855BB5AE1F}"/>
                  </a:ext>
                </a:extLst>
              </p:cNvPr>
              <p:cNvSpPr txBox="1"/>
              <p:nvPr/>
            </p:nvSpPr>
            <p:spPr>
              <a:xfrm>
                <a:off x="3326664" y="1713329"/>
                <a:ext cx="984821" cy="5186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𝐺𝐻</m:t>
                          </m:r>
                        </m:num>
                        <m:den>
                          <m:r>
                            <a:rPr lang="en-US" b="0" i="1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𝐷𝐻</m:t>
                          </m:r>
                        </m:den>
                      </m:f>
                      <m:r>
                        <a:rPr lang="en-US" b="0" i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𝐵𝑇</m:t>
                          </m:r>
                        </m:num>
                        <m:den>
                          <m:r>
                            <a:rPr lang="en-US" b="0" i="1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𝐷𝑇</m:t>
                          </m:r>
                        </m:den>
                      </m:f>
                    </m:oMath>
                  </m:oMathPara>
                </a14:m>
                <a:endParaRPr lang="en-US" dirty="0">
                  <a:ln>
                    <a:noFill/>
                  </a:ln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36C89E3-B9E0-45FD-956B-3E855BB5AE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6664" y="1713329"/>
                <a:ext cx="984821" cy="51860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25C71CD-4EC8-4BFD-A734-8B8561613F05}"/>
                  </a:ext>
                </a:extLst>
              </p:cNvPr>
              <p:cNvSpPr txBox="1"/>
              <p:nvPr/>
            </p:nvSpPr>
            <p:spPr>
              <a:xfrm>
                <a:off x="4707961" y="1714259"/>
                <a:ext cx="976806" cy="5167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𝐵𝑇</m:t>
                          </m:r>
                        </m:num>
                        <m:den>
                          <m:r>
                            <a:rPr lang="en-US" b="0" i="1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𝐷𝑇</m:t>
                          </m:r>
                        </m:den>
                      </m:f>
                      <m:r>
                        <a:rPr lang="en-US" b="0" i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𝐵𝐷</m:t>
                          </m:r>
                        </m:num>
                        <m:den>
                          <m:r>
                            <a:rPr lang="en-US" b="0" i="1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𝐴𝐷</m:t>
                          </m:r>
                        </m:den>
                      </m:f>
                    </m:oMath>
                  </m:oMathPara>
                </a14:m>
                <a:endParaRPr lang="en-US" dirty="0">
                  <a:ln>
                    <a:noFill/>
                  </a:ln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25C71CD-4EC8-4BFD-A734-8B8561613F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7961" y="1714259"/>
                <a:ext cx="976806" cy="51674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8103266-B33C-46B9-90C3-1ACE062C33A6}"/>
                  </a:ext>
                </a:extLst>
              </p:cNvPr>
              <p:cNvSpPr txBox="1"/>
              <p:nvPr/>
            </p:nvSpPr>
            <p:spPr>
              <a:xfrm>
                <a:off x="6081243" y="1713329"/>
                <a:ext cx="1008930" cy="5186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𝐺𝐻</m:t>
                          </m:r>
                        </m:num>
                        <m:den>
                          <m:r>
                            <a:rPr lang="en-US" b="0" i="1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𝐷𝐻</m:t>
                          </m:r>
                        </m:den>
                      </m:f>
                      <m:r>
                        <a:rPr lang="en-US" b="0" i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𝐵𝐷</m:t>
                          </m:r>
                        </m:num>
                        <m:den>
                          <m:r>
                            <a:rPr lang="en-US" b="0" i="1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𝐴𝐷</m:t>
                          </m:r>
                        </m:den>
                      </m:f>
                    </m:oMath>
                  </m:oMathPara>
                </a14:m>
                <a:endParaRPr lang="en-US" dirty="0">
                  <a:ln>
                    <a:noFill/>
                  </a:ln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8103266-B33C-46B9-90C3-1ACE062C33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1243" y="1713329"/>
                <a:ext cx="1008930" cy="51860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421DD9F-3A54-4F42-9AD0-F792E6D0486F}"/>
                  </a:ext>
                </a:extLst>
              </p:cNvPr>
              <p:cNvSpPr txBox="1"/>
              <p:nvPr/>
            </p:nvSpPr>
            <p:spPr>
              <a:xfrm>
                <a:off x="7486650" y="1709675"/>
                <a:ext cx="758862" cy="52591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421DD9F-3A54-4F42-9AD0-F792E6D048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6650" y="1709675"/>
                <a:ext cx="758862" cy="52591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FB630A8-1C4D-4309-8E47-A1B3282340DF}"/>
                  </a:ext>
                </a:extLst>
              </p:cNvPr>
              <p:cNvSpPr txBox="1"/>
              <p:nvPr/>
            </p:nvSpPr>
            <p:spPr>
              <a:xfrm>
                <a:off x="6688119" y="2741898"/>
                <a:ext cx="1046569" cy="567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FB630A8-1C4D-4309-8E47-A1B3282340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8119" y="2741898"/>
                <a:ext cx="1046569" cy="5677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A350EB6-1B4F-4B24-BE24-61D06C12D1C1}"/>
                  </a:ext>
                </a:extLst>
              </p:cNvPr>
              <p:cNvSpPr txBox="1"/>
              <p:nvPr/>
            </p:nvSpPr>
            <p:spPr>
              <a:xfrm>
                <a:off x="4374354" y="2779892"/>
                <a:ext cx="125008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A350EB6-1B4F-4B24-BE24-61D06C12D1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4354" y="2779892"/>
                <a:ext cx="1250086" cy="276999"/>
              </a:xfrm>
              <a:prstGeom prst="rect">
                <a:avLst/>
              </a:prstGeom>
              <a:blipFill>
                <a:blip r:embed="rId9"/>
                <a:stretch>
                  <a:fillRect l="-2439" t="-4444" r="-3902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4B04C05-1312-433C-A237-DC1AEE0A4E32}"/>
                  </a:ext>
                </a:extLst>
              </p:cNvPr>
              <p:cNvSpPr txBox="1"/>
              <p:nvPr/>
            </p:nvSpPr>
            <p:spPr>
              <a:xfrm>
                <a:off x="4374354" y="3220368"/>
                <a:ext cx="1306896" cy="3454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4B04C05-1312-433C-A237-DC1AEE0A4E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4354" y="3220368"/>
                <a:ext cx="1306896" cy="345416"/>
              </a:xfrm>
              <a:prstGeom prst="rect">
                <a:avLst/>
              </a:prstGeom>
              <a:blipFill>
                <a:blip r:embed="rId10"/>
                <a:stretch>
                  <a:fillRect l="-4206" r="-935" b="-192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E62E8B0-AC3E-43E3-9144-9EE88B817D57}"/>
                  </a:ext>
                </a:extLst>
              </p:cNvPr>
              <p:cNvSpPr txBox="1"/>
              <p:nvPr/>
            </p:nvSpPr>
            <p:spPr>
              <a:xfrm>
                <a:off x="6424041" y="3443060"/>
                <a:ext cx="1711687" cy="5722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E62E8B0-AC3E-43E3-9144-9EE88B817D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4041" y="3443060"/>
                <a:ext cx="1711687" cy="57227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089F4FC-AAB7-4795-AAF8-C75E07919AEE}"/>
                  </a:ext>
                </a:extLst>
              </p:cNvPr>
              <p:cNvSpPr txBox="1"/>
              <p:nvPr/>
            </p:nvSpPr>
            <p:spPr>
              <a:xfrm>
                <a:off x="840658" y="5639518"/>
                <a:ext cx="7262950" cy="5275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2!</m:t>
                          </m:r>
                        </m:den>
                      </m:f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sup>
                      </m:sSup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−1)(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−2)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3!</m:t>
                          </m:r>
                        </m:den>
                      </m:f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−3</m:t>
                          </m:r>
                        </m:sup>
                      </m:sSup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089F4FC-AAB7-4795-AAF8-C75E07919A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658" y="5639518"/>
                <a:ext cx="7262950" cy="52758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34AE948-1534-410C-825A-093C46345B3C}"/>
                  </a:ext>
                </a:extLst>
              </p:cNvPr>
              <p:cNvSpPr txBox="1"/>
              <p:nvPr/>
            </p:nvSpPr>
            <p:spPr>
              <a:xfrm>
                <a:off x="5780632" y="4148775"/>
                <a:ext cx="3170200" cy="6109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34AE948-1534-410C-825A-093C46345B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0632" y="4148775"/>
                <a:ext cx="3170200" cy="610936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BC7BBAA7-0A28-470E-A062-12E188D6949B}"/>
              </a:ext>
            </a:extLst>
          </p:cNvPr>
          <p:cNvSpPr/>
          <p:nvPr/>
        </p:nvSpPr>
        <p:spPr>
          <a:xfrm>
            <a:off x="6098460" y="1687486"/>
            <a:ext cx="352464" cy="2962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BC14E08-6985-434F-873B-862077E6EC48}"/>
              </a:ext>
            </a:extLst>
          </p:cNvPr>
          <p:cNvSpPr/>
          <p:nvPr/>
        </p:nvSpPr>
        <p:spPr>
          <a:xfrm>
            <a:off x="7482501" y="1691494"/>
            <a:ext cx="352464" cy="2962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472A6E6-2259-4A1B-A192-97636F5CC6A9}"/>
              </a:ext>
            </a:extLst>
          </p:cNvPr>
          <p:cNvSpPr/>
          <p:nvPr/>
        </p:nvSpPr>
        <p:spPr>
          <a:xfrm>
            <a:off x="6096174" y="1972631"/>
            <a:ext cx="352464" cy="2962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9D0B8C9-C6B3-4454-B10E-36183180FF22}"/>
              </a:ext>
            </a:extLst>
          </p:cNvPr>
          <p:cNvSpPr/>
          <p:nvPr/>
        </p:nvSpPr>
        <p:spPr>
          <a:xfrm>
            <a:off x="7481322" y="1972631"/>
            <a:ext cx="352464" cy="2962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38928729-9E9D-4A55-88D4-7D04B14F2A9F}"/>
              </a:ext>
            </a:extLst>
          </p:cNvPr>
          <p:cNvCxnSpPr>
            <a:stCxn id="3" idx="0"/>
            <a:endCxn id="22" idx="0"/>
          </p:cNvCxnSpPr>
          <p:nvPr/>
        </p:nvCxnSpPr>
        <p:spPr>
          <a:xfrm rot="16200000" flipH="1">
            <a:off x="6964708" y="997470"/>
            <a:ext cx="4008" cy="1384041"/>
          </a:xfrm>
          <a:prstGeom prst="bentConnector3">
            <a:avLst>
              <a:gd name="adj1" fmla="val -5703593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0B6C74CD-2A7F-42E3-AC02-4640EE1FF149}"/>
              </a:ext>
            </a:extLst>
          </p:cNvPr>
          <p:cNvCxnSpPr>
            <a:cxnSpLocks/>
            <a:stCxn id="23" idx="2"/>
            <a:endCxn id="25" idx="2"/>
          </p:cNvCxnSpPr>
          <p:nvPr/>
        </p:nvCxnSpPr>
        <p:spPr>
          <a:xfrm rot="16200000" flipH="1">
            <a:off x="6964980" y="1576355"/>
            <a:ext cx="12700" cy="1385148"/>
          </a:xfrm>
          <a:prstGeom prst="bentConnector3">
            <a:avLst>
              <a:gd name="adj1" fmla="val 180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46C617FA-8C0C-4E09-85C5-63040F14F2FF}"/>
              </a:ext>
            </a:extLst>
          </p:cNvPr>
          <p:cNvSpPr/>
          <p:nvPr/>
        </p:nvSpPr>
        <p:spPr>
          <a:xfrm>
            <a:off x="6718630" y="1690212"/>
            <a:ext cx="352464" cy="2962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CB87998-2AB8-44A1-9FC6-2616679FE912}"/>
              </a:ext>
            </a:extLst>
          </p:cNvPr>
          <p:cNvSpPr/>
          <p:nvPr/>
        </p:nvSpPr>
        <p:spPr>
          <a:xfrm>
            <a:off x="6716344" y="1965832"/>
            <a:ext cx="352464" cy="2962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FCD0AC0-8411-4D6E-83C6-9A9F678B02B9}"/>
              </a:ext>
            </a:extLst>
          </p:cNvPr>
          <p:cNvSpPr/>
          <p:nvPr/>
        </p:nvSpPr>
        <p:spPr>
          <a:xfrm>
            <a:off x="7947421" y="1687486"/>
            <a:ext cx="352464" cy="2962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D5D8BF4-70C8-4D91-AF17-F9BA14662D3A}"/>
              </a:ext>
            </a:extLst>
          </p:cNvPr>
          <p:cNvSpPr/>
          <p:nvPr/>
        </p:nvSpPr>
        <p:spPr>
          <a:xfrm>
            <a:off x="7945135" y="1966281"/>
            <a:ext cx="352464" cy="2962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84912F54-DBEF-4E0D-81EE-157D3DE13EF7}"/>
              </a:ext>
            </a:extLst>
          </p:cNvPr>
          <p:cNvCxnSpPr>
            <a:cxnSpLocks/>
            <a:stCxn id="29" idx="0"/>
            <a:endCxn id="31" idx="0"/>
          </p:cNvCxnSpPr>
          <p:nvPr/>
        </p:nvCxnSpPr>
        <p:spPr>
          <a:xfrm rot="5400000" flipH="1" flipV="1">
            <a:off x="7507894" y="1074454"/>
            <a:ext cx="2726" cy="1228791"/>
          </a:xfrm>
          <a:prstGeom prst="bentConnector3">
            <a:avLst>
              <a:gd name="adj1" fmla="val 8485913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236201F8-89A8-46B8-B4D0-03087FE0FB77}"/>
              </a:ext>
            </a:extLst>
          </p:cNvPr>
          <p:cNvCxnSpPr>
            <a:cxnSpLocks/>
            <a:stCxn id="30" idx="2"/>
            <a:endCxn id="32" idx="2"/>
          </p:cNvCxnSpPr>
          <p:nvPr/>
        </p:nvCxnSpPr>
        <p:spPr>
          <a:xfrm rot="16200000" flipH="1">
            <a:off x="7506747" y="1647958"/>
            <a:ext cx="449" cy="1228791"/>
          </a:xfrm>
          <a:prstGeom prst="bentConnector3">
            <a:avLst>
              <a:gd name="adj1" fmla="val 5101314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7047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4" grpId="0"/>
      <p:bldP spid="15" grpId="0"/>
      <p:bldP spid="1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Newton's Sine Formula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E62E8B0-AC3E-43E3-9144-9EE88B817D57}"/>
                  </a:ext>
                </a:extLst>
              </p:cNvPr>
              <p:cNvSpPr txBox="1"/>
              <p:nvPr/>
            </p:nvSpPr>
            <p:spPr>
              <a:xfrm>
                <a:off x="886208" y="2489571"/>
                <a:ext cx="1409745" cy="5777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E62E8B0-AC3E-43E3-9144-9EE88B817D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208" y="2489571"/>
                <a:ext cx="1409745" cy="5777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089F4FC-AAB7-4795-AAF8-C75E07919AEE}"/>
                  </a:ext>
                </a:extLst>
              </p:cNvPr>
              <p:cNvSpPr txBox="1"/>
              <p:nvPr/>
            </p:nvSpPr>
            <p:spPr>
              <a:xfrm>
                <a:off x="940525" y="1687486"/>
                <a:ext cx="7262950" cy="5275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2!</m:t>
                          </m:r>
                        </m:den>
                      </m:f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sup>
                      </m:sSup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−1)(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−2)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3!</m:t>
                          </m:r>
                        </m:den>
                      </m:f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−3</m:t>
                          </m:r>
                        </m:sup>
                      </m:sSup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089F4FC-AAB7-4795-AAF8-C75E07919A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525" y="1687486"/>
                <a:ext cx="7262950" cy="52758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34AE948-1534-410C-825A-093C46345B3C}"/>
                  </a:ext>
                </a:extLst>
              </p:cNvPr>
              <p:cNvSpPr txBox="1"/>
              <p:nvPr/>
            </p:nvSpPr>
            <p:spPr>
              <a:xfrm>
                <a:off x="2460060" y="2472996"/>
                <a:ext cx="2665004" cy="6109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34AE948-1534-410C-825A-093C46345B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0060" y="2472996"/>
                <a:ext cx="2665004" cy="61093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FD05461-8A34-450C-B6F6-31C4FBF80455}"/>
                  </a:ext>
                </a:extLst>
              </p:cNvPr>
              <p:cNvSpPr txBox="1"/>
              <p:nvPr/>
            </p:nvSpPr>
            <p:spPr>
              <a:xfrm>
                <a:off x="1994011" y="3493431"/>
                <a:ext cx="5937331" cy="5778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ⅆ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sSup>
                                <m:sSup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</m:t>
                          </m:r>
                        </m:den>
                      </m:f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18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35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128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FD05461-8A34-450C-B6F6-31C4FBF804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4011" y="3493431"/>
                <a:ext cx="5937331" cy="57785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B0C755B-D1BC-4B74-BA18-22F514AC629C}"/>
                  </a:ext>
                </a:extLst>
              </p:cNvPr>
              <p:cNvSpPr txBox="1"/>
              <p:nvPr/>
            </p:nvSpPr>
            <p:spPr>
              <a:xfrm>
                <a:off x="5519648" y="2479797"/>
                <a:ext cx="2713242" cy="70807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2!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den>
                              </m:f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2!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B0C755B-D1BC-4B74-BA18-22F514AC62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9648" y="2479797"/>
                <a:ext cx="2713242" cy="70807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A3AF29A-5F76-4E77-85CF-63A2562614C1}"/>
                  </a:ext>
                </a:extLst>
              </p:cNvPr>
              <p:cNvSpPr txBox="1"/>
              <p:nvPr/>
            </p:nvSpPr>
            <p:spPr>
              <a:xfrm>
                <a:off x="2380523" y="4480780"/>
                <a:ext cx="5208029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1+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8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4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5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18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6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128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8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A3AF29A-5F76-4E77-85CF-63A2562614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0523" y="4480780"/>
                <a:ext cx="5208029" cy="62235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72993AD-7C2A-42E0-8BEC-325A125CA05E}"/>
                  </a:ext>
                </a:extLst>
              </p:cNvPr>
              <p:cNvSpPr txBox="1"/>
              <p:nvPr/>
            </p:nvSpPr>
            <p:spPr>
              <a:xfrm>
                <a:off x="2295953" y="5516629"/>
                <a:ext cx="5090048" cy="6183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40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112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35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15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9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72993AD-7C2A-42E0-8BEC-325A125CA0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5953" y="5516629"/>
                <a:ext cx="5090048" cy="61837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Rectangle 23">
            <a:extLst>
              <a:ext uri="{FF2B5EF4-FFF2-40B4-BE49-F238E27FC236}">
                <a16:creationId xmlns:a16="http://schemas.microsoft.com/office/drawing/2014/main" id="{1958AC9C-2773-4AFF-86A3-C9F728BD104B}"/>
              </a:ext>
            </a:extLst>
          </p:cNvPr>
          <p:cNvSpPr/>
          <p:nvPr/>
        </p:nvSpPr>
        <p:spPr>
          <a:xfrm>
            <a:off x="3564731" y="1633538"/>
            <a:ext cx="876300" cy="6016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47D5796-A861-4AC2-B0EE-A58AA10D5DE5}"/>
              </a:ext>
            </a:extLst>
          </p:cNvPr>
          <p:cNvSpPr/>
          <p:nvPr/>
        </p:nvSpPr>
        <p:spPr>
          <a:xfrm>
            <a:off x="5516438" y="2361794"/>
            <a:ext cx="1636530" cy="90200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775FE4CE-6E18-43AB-983D-6E3E55ED9229}"/>
              </a:ext>
            </a:extLst>
          </p:cNvPr>
          <p:cNvCxnSpPr>
            <a:cxnSpLocks/>
            <a:stCxn id="24" idx="0"/>
            <a:endCxn id="25" idx="0"/>
          </p:cNvCxnSpPr>
          <p:nvPr/>
        </p:nvCxnSpPr>
        <p:spPr>
          <a:xfrm rot="16200000" flipH="1">
            <a:off x="4804664" y="831755"/>
            <a:ext cx="728256" cy="2331822"/>
          </a:xfrm>
          <a:prstGeom prst="bentConnector3">
            <a:avLst>
              <a:gd name="adj1" fmla="val -3139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520FDAC4-060A-40DA-A57B-EE0D550AF46C}"/>
              </a:ext>
            </a:extLst>
          </p:cNvPr>
          <p:cNvSpPr/>
          <p:nvPr/>
        </p:nvSpPr>
        <p:spPr>
          <a:xfrm>
            <a:off x="7984011" y="2612379"/>
            <a:ext cx="273782" cy="60468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83DE76FB-3C29-4AC2-A5C2-62FD58B25A8E}"/>
              </a:ext>
            </a:extLst>
          </p:cNvPr>
          <p:cNvCxnSpPr>
            <a:cxnSpLocks/>
            <a:stCxn id="28" idx="2"/>
            <a:endCxn id="30" idx="2"/>
          </p:cNvCxnSpPr>
          <p:nvPr/>
        </p:nvCxnSpPr>
        <p:spPr>
          <a:xfrm rot="5400000">
            <a:off x="6143258" y="2095631"/>
            <a:ext cx="856212" cy="3099076"/>
          </a:xfrm>
          <a:prstGeom prst="bentConnector3">
            <a:avLst>
              <a:gd name="adj1" fmla="val 126699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1ACBDB62-314C-41A6-B3DC-F7B058D5703E}"/>
              </a:ext>
            </a:extLst>
          </p:cNvPr>
          <p:cNvSpPr/>
          <p:nvPr/>
        </p:nvSpPr>
        <p:spPr>
          <a:xfrm>
            <a:off x="4918587" y="3485144"/>
            <a:ext cx="206477" cy="5881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682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7" grpId="0"/>
      <p:bldP spid="18" grpId="0"/>
      <p:bldP spid="22" grpId="0"/>
      <p:bldP spid="3" grpId="0"/>
      <p:bldP spid="23" grpId="0"/>
      <p:bldP spid="24" grpId="0" animBg="1"/>
      <p:bldP spid="24" grpId="1" animBg="1"/>
      <p:bldP spid="25" grpId="0" animBg="1"/>
      <p:bldP spid="25" grpId="1" animBg="1"/>
      <p:bldP spid="28" grpId="0" animBg="1"/>
      <p:bldP spid="28" grpId="1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Newton's Sine Formula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22CCD3-26B2-4A30-BBCE-08B88420DC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046" y="1687486"/>
            <a:ext cx="4972012" cy="348302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2DD60E6-A79C-45EE-8053-CA20EF90BA00}"/>
                  </a:ext>
                </a:extLst>
              </p:cNvPr>
              <p:cNvSpPr txBox="1"/>
              <p:nvPr/>
            </p:nvSpPr>
            <p:spPr>
              <a:xfrm>
                <a:off x="3801386" y="1370922"/>
                <a:ext cx="5090048" cy="6183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40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112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35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15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9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2DD60E6-A79C-45EE-8053-CA20EF90BA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1386" y="1370922"/>
                <a:ext cx="5090048" cy="61837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Group 14">
            <a:extLst>
              <a:ext uri="{FF2B5EF4-FFF2-40B4-BE49-F238E27FC236}">
                <a16:creationId xmlns:a16="http://schemas.microsoft.com/office/drawing/2014/main" id="{AA2D0E49-C3BA-43B3-9E4B-7F505F78F38B}"/>
              </a:ext>
            </a:extLst>
          </p:cNvPr>
          <p:cNvGrpSpPr/>
          <p:nvPr/>
        </p:nvGrpSpPr>
        <p:grpSpPr>
          <a:xfrm>
            <a:off x="2007109" y="3062613"/>
            <a:ext cx="658489" cy="804903"/>
            <a:chOff x="2007109" y="3062613"/>
            <a:chExt cx="658489" cy="804903"/>
          </a:xfrm>
        </p:grpSpPr>
        <p:sp>
          <p:nvSpPr>
            <p:cNvPr id="3" name="Arc 2">
              <a:extLst>
                <a:ext uri="{FF2B5EF4-FFF2-40B4-BE49-F238E27FC236}">
                  <a16:creationId xmlns:a16="http://schemas.microsoft.com/office/drawing/2014/main" id="{11329F72-0233-4C64-A2B2-DF7FB8C17991}"/>
                </a:ext>
              </a:extLst>
            </p:cNvPr>
            <p:cNvSpPr/>
            <p:nvPr/>
          </p:nvSpPr>
          <p:spPr>
            <a:xfrm rot="10227664">
              <a:off x="2007109" y="3062613"/>
              <a:ext cx="658489" cy="616101"/>
            </a:xfrm>
            <a:prstGeom prst="arc">
              <a:avLst>
                <a:gd name="adj1" fmla="val 16384032"/>
                <a:gd name="adj2" fmla="val 0"/>
              </a:avLst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18651526-001E-4860-B72A-36768D7996C8}"/>
                    </a:ext>
                  </a:extLst>
                </p:cNvPr>
                <p:cNvSpPr txBox="1"/>
                <p:nvPr/>
              </p:nvSpPr>
              <p:spPr>
                <a:xfrm>
                  <a:off x="2013154" y="3590517"/>
                  <a:ext cx="16908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n>
                              <a:solidFill>
                                <a:srgbClr val="FF0000"/>
                              </a:solidFill>
                            </a:ln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en-US" dirty="0">
                    <a:ln>
                      <a:solidFill>
                        <a:srgbClr val="FF0000"/>
                      </a:solidFill>
                    </a:ln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18651526-001E-4860-B72A-36768D7996C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13154" y="3590517"/>
                  <a:ext cx="169084" cy="276999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66B4E01-3BD0-4688-A6C9-91EE8971071F}"/>
                  </a:ext>
                </a:extLst>
              </p:cNvPr>
              <p:cNvSpPr txBox="1"/>
              <p:nvPr/>
            </p:nvSpPr>
            <p:spPr>
              <a:xfrm>
                <a:off x="1186495" y="5125941"/>
                <a:ext cx="106599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66B4E01-3BD0-4688-A6C9-91EE897107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6495" y="5125941"/>
                <a:ext cx="1065997" cy="276999"/>
              </a:xfrm>
              <a:prstGeom prst="rect">
                <a:avLst/>
              </a:prstGeom>
              <a:blipFill>
                <a:blip r:embed="rId6"/>
                <a:stretch>
                  <a:fillRect l="-2857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1555384-0771-4849-A6DF-6F798B6A0683}"/>
                  </a:ext>
                </a:extLst>
              </p:cNvPr>
              <p:cNvSpPr txBox="1"/>
              <p:nvPr/>
            </p:nvSpPr>
            <p:spPr>
              <a:xfrm>
                <a:off x="1186495" y="5471721"/>
                <a:ext cx="136338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arcsin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z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1555384-0771-4849-A6DF-6F798B6A06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6495" y="5471721"/>
                <a:ext cx="1363387" cy="276999"/>
              </a:xfrm>
              <a:prstGeom prst="rect">
                <a:avLst/>
              </a:prstGeom>
              <a:blipFill>
                <a:blip r:embed="rId7"/>
                <a:stretch>
                  <a:fillRect l="-4036" r="-2242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6C67C30-3497-4390-AE65-8F42412AB6EA}"/>
                  </a:ext>
                </a:extLst>
              </p:cNvPr>
              <p:cNvSpPr txBox="1"/>
              <p:nvPr/>
            </p:nvSpPr>
            <p:spPr>
              <a:xfrm>
                <a:off x="3556205" y="2221793"/>
                <a:ext cx="5133970" cy="5260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arcsin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40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112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35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1152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9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6C67C30-3497-4390-AE65-8F42412AB6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6205" y="2221793"/>
                <a:ext cx="5133970" cy="52604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9112B97-B5F9-4D94-A4D5-AB7ADF564ED5}"/>
                  </a:ext>
                </a:extLst>
              </p:cNvPr>
              <p:cNvSpPr txBox="1"/>
              <p:nvPr/>
            </p:nvSpPr>
            <p:spPr>
              <a:xfrm>
                <a:off x="5301458" y="3030490"/>
                <a:ext cx="204280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9112B97-B5F9-4D94-A4D5-AB7ADF564E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1458" y="3030490"/>
                <a:ext cx="2042803" cy="276999"/>
              </a:xfrm>
              <a:prstGeom prst="rect">
                <a:avLst/>
              </a:prstGeom>
              <a:blipFill>
                <a:blip r:embed="rId9"/>
                <a:stretch>
                  <a:fillRect l="-1194" t="-4348" r="-3582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4D05F24A-7860-495E-AD4A-0BE05E03328E}"/>
              </a:ext>
            </a:extLst>
          </p:cNvPr>
          <p:cNvSpPr txBox="1"/>
          <p:nvPr/>
        </p:nvSpPr>
        <p:spPr>
          <a:xfrm>
            <a:off x="4558536" y="3590145"/>
            <a:ext cx="3575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How do we </a:t>
            </a:r>
            <a:r>
              <a:rPr lang="en-US" b="1" dirty="0">
                <a:solidFill>
                  <a:srgbClr val="FF0000"/>
                </a:solidFill>
              </a:rPr>
              <a:t>invert</a:t>
            </a:r>
            <a:r>
              <a:rPr lang="en-US" dirty="0"/>
              <a:t> an infinite series?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32FF796-BDB0-4FD7-99B9-40B54A33A604}"/>
                  </a:ext>
                </a:extLst>
              </p:cNvPr>
              <p:cNvSpPr txBox="1"/>
              <p:nvPr/>
            </p:nvSpPr>
            <p:spPr>
              <a:xfrm>
                <a:off x="4748981" y="4112653"/>
                <a:ext cx="369262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n>
                      <a:solidFill>
                        <a:srgbClr val="7030A0"/>
                      </a:solidFill>
                    </a:ln>
                    <a:solidFill>
                      <a:srgbClr val="7030A0"/>
                    </a:solidFill>
                  </a:rPr>
                  <a:t>How do we get </a:t>
                </a:r>
                <a14:m>
                  <m:oMath xmlns:m="http://schemas.openxmlformats.org/officeDocument/2006/math">
                    <m:r>
                      <a:rPr lang="en-US" i="1" dirty="0" smtClean="0">
                        <a:ln>
                          <a:solidFill>
                            <a:srgbClr val="7030A0"/>
                          </a:solidFill>
                        </a:ln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>
                    <a:ln>
                      <a:solidFill>
                        <a:srgbClr val="7030A0"/>
                      </a:solidFill>
                    </a:ln>
                    <a:solidFill>
                      <a:srgbClr val="7030A0"/>
                    </a:solidFill>
                  </a:rPr>
                  <a:t> in terms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n>
                          <a:solidFill>
                            <a:srgbClr val="7030A0"/>
                          </a:solidFill>
                        </a:ln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>
                    <a:ln>
                      <a:solidFill>
                        <a:srgbClr val="7030A0"/>
                      </a:solidFill>
                    </a:ln>
                    <a:solidFill>
                      <a:srgbClr val="7030A0"/>
                    </a:solidFill>
                  </a:rPr>
                  <a:t> ?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32FF796-BDB0-4FD7-99B9-40B54A33A6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8981" y="4112653"/>
                <a:ext cx="3692627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76B9922-4C1F-4748-9C43-F7D82B76BE87}"/>
                  </a:ext>
                </a:extLst>
              </p:cNvPr>
              <p:cNvSpPr txBox="1"/>
              <p:nvPr/>
            </p:nvSpPr>
            <p:spPr>
              <a:xfrm>
                <a:off x="4558536" y="5104655"/>
                <a:ext cx="3971562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Remember, </a:t>
                </a:r>
                <a14:m>
                  <m:oMath xmlns:m="http://schemas.openxmlformats.org/officeDocument/2006/math">
                    <m:r>
                      <a:rPr lang="en-US" i="1" dirty="0" smtClean="0">
                        <a:ln>
                          <a:solidFill>
                            <a:srgbClr val="FF0000"/>
                          </a:solidFill>
                        </a:ln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∠</m:t>
                    </m:r>
                    <m:r>
                      <a:rPr lang="en-US" i="1" dirty="0" smtClean="0">
                        <a:ln>
                          <a:solidFill>
                            <a:srgbClr val="FF0000"/>
                          </a:solidFill>
                        </a:ln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/>
                  <a:t> is the angle </a:t>
                </a:r>
                <a:r>
                  <a:rPr lang="en-US" u="sng" dirty="0"/>
                  <a:t>opposite</a:t>
                </a:r>
                <a:r>
                  <a:rPr lang="en-US" dirty="0"/>
                  <a:t> side </a:t>
                </a:r>
                <a14:m>
                  <m:oMath xmlns:m="http://schemas.openxmlformats.org/officeDocument/2006/math">
                    <m:r>
                      <a:rPr lang="en-US" i="1" dirty="0" smtClean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in </a:t>
                </a:r>
                <a14:m>
                  <m:oMath xmlns:m="http://schemas.openxmlformats.org/officeDocument/2006/math">
                    <m:r>
                      <a:rPr lang="en-US" i="1" smtClean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⊿</m:t>
                    </m:r>
                    <m:r>
                      <a:rPr lang="en-US" b="0" i="1" smtClean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𝐴𝐵𝐷</m:t>
                    </m:r>
                  </m:oMath>
                </a14:m>
                <a:r>
                  <a:rPr lang="en-US" dirty="0"/>
                  <a:t> thus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 smtClean="0">
                            <a:ln>
                              <a:solidFill>
                                <a:schemeClr val="tx1"/>
                              </a:solidFill>
                            </a:ln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i="0" smtClean="0">
                            <a:ln>
                              <a:solidFill>
                                <a:schemeClr val="tx1"/>
                              </a:solidFill>
                            </a:ln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b="0" i="1" smtClean="0">
                            <a:ln>
                              <a:solidFill>
                                <a:schemeClr val="tx1"/>
                              </a:solidFill>
                            </a:ln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dirty="0"/>
              </a:p>
              <a:p>
                <a:pPr algn="ctr"/>
                <a:r>
                  <a:rPr lang="en-US" dirty="0"/>
                  <a:t>Hence any expression for </a:t>
                </a:r>
                <a14:m>
                  <m:oMath xmlns:m="http://schemas.openxmlformats.org/officeDocument/2006/math">
                    <m:r>
                      <a:rPr lang="en-US" i="1" dirty="0" smtClean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will be</a:t>
                </a:r>
              </a:p>
              <a:p>
                <a:pPr algn="ctr"/>
                <a:r>
                  <a:rPr lang="en-US" dirty="0"/>
                  <a:t>the same expression as for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 smtClean="0">
                            <a:ln>
                              <a:solidFill>
                                <a:schemeClr val="tx1"/>
                              </a:solidFill>
                            </a:ln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n>
                              <a:solidFill>
                                <a:schemeClr val="tx1"/>
                              </a:solidFill>
                            </a:ln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i="1">
                            <a:ln>
                              <a:solidFill>
                                <a:schemeClr val="tx1"/>
                              </a:solidFill>
                            </a:ln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func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76B9922-4C1F-4748-9C43-F7D82B76BE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8536" y="5104655"/>
                <a:ext cx="3971562" cy="1200329"/>
              </a:xfrm>
              <a:prstGeom prst="rect">
                <a:avLst/>
              </a:prstGeom>
              <a:blipFill>
                <a:blip r:embed="rId11"/>
                <a:stretch>
                  <a:fillRect t="-2538" b="-71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25329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9" grpId="0"/>
      <p:bldP spid="11" grpId="0"/>
      <p:bldP spid="17" grpId="0"/>
      <p:bldP spid="13" grpId="0"/>
      <p:bldP spid="14" grpId="0"/>
      <p:bldP spid="6" grpId="0"/>
      <p:bldP spid="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Newton's Sine Formula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2DD60E6-A79C-45EE-8053-CA20EF90BA00}"/>
                  </a:ext>
                </a:extLst>
              </p:cNvPr>
              <p:cNvSpPr txBox="1"/>
              <p:nvPr/>
            </p:nvSpPr>
            <p:spPr>
              <a:xfrm>
                <a:off x="3801386" y="1370922"/>
                <a:ext cx="5090048" cy="6183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40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112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35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15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9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2DD60E6-A79C-45EE-8053-CA20EF90BA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1386" y="1370922"/>
                <a:ext cx="5090048" cy="61837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6C67C30-3497-4390-AE65-8F42412AB6EA}"/>
                  </a:ext>
                </a:extLst>
              </p:cNvPr>
              <p:cNvSpPr txBox="1"/>
              <p:nvPr/>
            </p:nvSpPr>
            <p:spPr>
              <a:xfrm>
                <a:off x="3556205" y="2221793"/>
                <a:ext cx="5133970" cy="5260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arcsin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40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112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35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1152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9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6C67C30-3497-4390-AE65-8F42412AB6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6205" y="2221793"/>
                <a:ext cx="5133970" cy="52604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9112B97-B5F9-4D94-A4D5-AB7ADF564ED5}"/>
                  </a:ext>
                </a:extLst>
              </p:cNvPr>
              <p:cNvSpPr txBox="1"/>
              <p:nvPr/>
            </p:nvSpPr>
            <p:spPr>
              <a:xfrm>
                <a:off x="5301458" y="3030490"/>
                <a:ext cx="164346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9112B97-B5F9-4D94-A4D5-AB7ADF564E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1458" y="3030490"/>
                <a:ext cx="1643463" cy="276999"/>
              </a:xfrm>
              <a:prstGeom prst="rect">
                <a:avLst/>
              </a:prstGeom>
              <a:blipFill>
                <a:blip r:embed="rId5"/>
                <a:stretch>
                  <a:fillRect l="-2974" t="-4348" r="-4833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E90080A4-0005-4E80-BA46-F6900BA61601}"/>
              </a:ext>
            </a:extLst>
          </p:cNvPr>
          <p:cNvSpPr txBox="1"/>
          <p:nvPr/>
        </p:nvSpPr>
        <p:spPr>
          <a:xfrm>
            <a:off x="4558536" y="3590145"/>
            <a:ext cx="3575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How do we invert an infinite series?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4B44F76-DFA4-441D-8BAB-765AFF3F777B}"/>
                  </a:ext>
                </a:extLst>
              </p:cNvPr>
              <p:cNvSpPr txBox="1"/>
              <p:nvPr/>
            </p:nvSpPr>
            <p:spPr>
              <a:xfrm>
                <a:off x="831920" y="4302943"/>
                <a:ext cx="242521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𝑃𝑜𝑙𝑦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4B44F76-DFA4-441D-8BAB-765AFF3F77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920" y="4302943"/>
                <a:ext cx="2425216" cy="276999"/>
              </a:xfrm>
              <a:prstGeom prst="rect">
                <a:avLst/>
              </a:prstGeom>
              <a:blipFill>
                <a:blip r:embed="rId6"/>
                <a:stretch>
                  <a:fillRect l="-4523" t="-2222" r="-503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ADFB39B-AADE-4721-AFAA-76CF1A18724D}"/>
                  </a:ext>
                </a:extLst>
              </p:cNvPr>
              <p:cNvSpPr txBox="1"/>
              <p:nvPr/>
            </p:nvSpPr>
            <p:spPr>
              <a:xfrm>
                <a:off x="761602" y="5049005"/>
                <a:ext cx="513396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Expand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drop all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2+</m:t>
                        </m:r>
                      </m:sup>
                    </m:sSup>
                  </m:oMath>
                </a14:m>
                <a:r>
                  <a:rPr lang="en-US" dirty="0"/>
                  <a:t> terms, solve for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ADFB39B-AADE-4721-AFAA-76CF1A1872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602" y="5049005"/>
                <a:ext cx="5133969" cy="369332"/>
              </a:xfrm>
              <a:prstGeom prst="rect">
                <a:avLst/>
              </a:prstGeom>
              <a:blipFill>
                <a:blip r:embed="rId7"/>
                <a:stretch>
                  <a:fillRect l="-1069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E92D755-5DAA-4270-B52B-DF411BAD2D32}"/>
                  </a:ext>
                </a:extLst>
              </p:cNvPr>
              <p:cNvSpPr txBox="1"/>
              <p:nvPr/>
            </p:nvSpPr>
            <p:spPr>
              <a:xfrm>
                <a:off x="761602" y="5979734"/>
                <a:ext cx="197628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E92D755-5DAA-4270-B52B-DF411BAD2D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602" y="5979734"/>
                <a:ext cx="1976283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344CB5A-A5A7-4E47-9E70-7AD472E513C5}"/>
                  </a:ext>
                </a:extLst>
              </p:cNvPr>
              <p:cNvSpPr txBox="1"/>
              <p:nvPr/>
            </p:nvSpPr>
            <p:spPr>
              <a:xfrm>
                <a:off x="761602" y="5514369"/>
                <a:ext cx="55892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 = Lowest power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/>
                  <a:t> term in </a:t>
                </a:r>
                <a:r>
                  <a:rPr lang="en-US" b="1" dirty="0"/>
                  <a:t>numerator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344CB5A-A5A7-4E47-9E70-7AD472E513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602" y="5514369"/>
                <a:ext cx="5589205" cy="369332"/>
              </a:xfrm>
              <a:prstGeom prst="rect">
                <a:avLst/>
              </a:prstGeom>
              <a:blipFill>
                <a:blip r:embed="rId9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tangle 20">
            <a:extLst>
              <a:ext uri="{FF2B5EF4-FFF2-40B4-BE49-F238E27FC236}">
                <a16:creationId xmlns:a16="http://schemas.microsoft.com/office/drawing/2014/main" id="{D2AB13AE-D3C3-4B65-A934-0C793029354A}"/>
              </a:ext>
            </a:extLst>
          </p:cNvPr>
          <p:cNvSpPr/>
          <p:nvPr/>
        </p:nvSpPr>
        <p:spPr>
          <a:xfrm>
            <a:off x="1663729" y="4439699"/>
            <a:ext cx="226372" cy="2884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B4E81ED-4703-41B7-B35B-1070E37CC3CD}"/>
              </a:ext>
            </a:extLst>
          </p:cNvPr>
          <p:cNvSpPr/>
          <p:nvPr/>
        </p:nvSpPr>
        <p:spPr>
          <a:xfrm>
            <a:off x="1663729" y="5771081"/>
            <a:ext cx="226372" cy="2884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27CCEF1-6AB5-4A1F-B37F-FB2790C7163A}"/>
                  </a:ext>
                </a:extLst>
              </p:cNvPr>
              <p:cNvSpPr txBox="1"/>
              <p:nvPr/>
            </p:nvSpPr>
            <p:spPr>
              <a:xfrm>
                <a:off x="831920" y="4675974"/>
                <a:ext cx="58259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27CCEF1-6AB5-4A1F-B37F-FB2790C716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920" y="4675974"/>
                <a:ext cx="582595" cy="276999"/>
              </a:xfrm>
              <a:prstGeom prst="rect">
                <a:avLst/>
              </a:prstGeom>
              <a:blipFill>
                <a:blip r:embed="rId10"/>
                <a:stretch>
                  <a:fillRect l="-5208" r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angle 28">
            <a:extLst>
              <a:ext uri="{FF2B5EF4-FFF2-40B4-BE49-F238E27FC236}">
                <a16:creationId xmlns:a16="http://schemas.microsoft.com/office/drawing/2014/main" id="{EF437C95-C94D-4604-873C-E15A0C9C6468}"/>
              </a:ext>
            </a:extLst>
          </p:cNvPr>
          <p:cNvSpPr/>
          <p:nvPr/>
        </p:nvSpPr>
        <p:spPr>
          <a:xfrm>
            <a:off x="805846" y="5049005"/>
            <a:ext cx="258344" cy="3473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F626285-199E-42A5-BD86-3B0E369C2B95}"/>
              </a:ext>
            </a:extLst>
          </p:cNvPr>
          <p:cNvSpPr/>
          <p:nvPr/>
        </p:nvSpPr>
        <p:spPr>
          <a:xfrm>
            <a:off x="805846" y="5979733"/>
            <a:ext cx="258344" cy="3473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988CD3B0-F0B7-4D4C-A60A-111E79DA9E3E}"/>
              </a:ext>
            </a:extLst>
          </p:cNvPr>
          <p:cNvCxnSpPr>
            <a:stCxn id="30" idx="2"/>
            <a:endCxn id="29" idx="1"/>
          </p:cNvCxnSpPr>
          <p:nvPr/>
        </p:nvCxnSpPr>
        <p:spPr>
          <a:xfrm rot="5400000" flipH="1">
            <a:off x="318237" y="5710276"/>
            <a:ext cx="1104390" cy="129172"/>
          </a:xfrm>
          <a:prstGeom prst="bentConnector4">
            <a:avLst>
              <a:gd name="adj1" fmla="val -20699"/>
              <a:gd name="adj2" fmla="val 276973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9601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8" grpId="0"/>
      <p:bldP spid="18" grpId="0"/>
      <p:bldP spid="19" grpId="0"/>
      <p:bldP spid="2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Newton's Sine Formula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2DD60E6-A79C-45EE-8053-CA20EF90BA00}"/>
                  </a:ext>
                </a:extLst>
              </p:cNvPr>
              <p:cNvSpPr txBox="1"/>
              <p:nvPr/>
            </p:nvSpPr>
            <p:spPr>
              <a:xfrm>
                <a:off x="3801386" y="1370922"/>
                <a:ext cx="5090048" cy="6183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40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112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35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15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9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2DD60E6-A79C-45EE-8053-CA20EF90BA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1386" y="1370922"/>
                <a:ext cx="5090048" cy="61837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tangle 20">
            <a:extLst>
              <a:ext uri="{FF2B5EF4-FFF2-40B4-BE49-F238E27FC236}">
                <a16:creationId xmlns:a16="http://schemas.microsoft.com/office/drawing/2014/main" id="{D2AB13AE-D3C3-4B65-A934-0C793029354A}"/>
              </a:ext>
            </a:extLst>
          </p:cNvPr>
          <p:cNvSpPr/>
          <p:nvPr/>
        </p:nvSpPr>
        <p:spPr>
          <a:xfrm>
            <a:off x="2597944" y="4161060"/>
            <a:ext cx="226372" cy="2884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B4E81ED-4703-41B7-B35B-1070E37CC3CD}"/>
              </a:ext>
            </a:extLst>
          </p:cNvPr>
          <p:cNvSpPr/>
          <p:nvPr/>
        </p:nvSpPr>
        <p:spPr>
          <a:xfrm>
            <a:off x="2597944" y="5492442"/>
            <a:ext cx="226372" cy="2884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C6C1508-44C5-44A3-94DE-8ABAAB7947FC}"/>
                  </a:ext>
                </a:extLst>
              </p:cNvPr>
              <p:cNvSpPr txBox="1"/>
              <p:nvPr/>
            </p:nvSpPr>
            <p:spPr>
              <a:xfrm>
                <a:off x="3801386" y="2251441"/>
                <a:ext cx="5090048" cy="6183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40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+⋯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C6C1508-44C5-44A3-94DE-8ABAAB7947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1386" y="2251441"/>
                <a:ext cx="5090048" cy="61837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DB39F00-1215-4483-BFF4-98E6E902965D}"/>
                  </a:ext>
                </a:extLst>
              </p:cNvPr>
              <p:cNvSpPr txBox="1"/>
              <p:nvPr/>
            </p:nvSpPr>
            <p:spPr>
              <a:xfrm>
                <a:off x="6127954" y="2986769"/>
                <a:ext cx="2432974" cy="9250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40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DB39F00-1215-4483-BFF4-98E6E90296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7954" y="2986769"/>
                <a:ext cx="2432974" cy="92506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C92F66C-2A8B-4C4E-A07F-F9269AF7CB53}"/>
                  </a:ext>
                </a:extLst>
              </p:cNvPr>
              <p:cNvSpPr txBox="1"/>
              <p:nvPr/>
            </p:nvSpPr>
            <p:spPr>
              <a:xfrm>
                <a:off x="6759365" y="4092683"/>
                <a:ext cx="1060418" cy="5203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C92F66C-2A8B-4C4E-A07F-F9269AF7CB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9365" y="4092683"/>
                <a:ext cx="1060418" cy="5203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57393D7-69B1-4D45-9C36-AE54E8BCBED2}"/>
                  </a:ext>
                </a:extLst>
              </p:cNvPr>
              <p:cNvSpPr txBox="1"/>
              <p:nvPr/>
            </p:nvSpPr>
            <p:spPr>
              <a:xfrm>
                <a:off x="6678700" y="4793937"/>
                <a:ext cx="1255857" cy="5203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57393D7-69B1-4D45-9C36-AE54E8BCBE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8700" y="4793937"/>
                <a:ext cx="1255857" cy="52039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Group 19">
            <a:extLst>
              <a:ext uri="{FF2B5EF4-FFF2-40B4-BE49-F238E27FC236}">
                <a16:creationId xmlns:a16="http://schemas.microsoft.com/office/drawing/2014/main" id="{84FA07CB-7851-4361-B2FF-D4B395E4F840}"/>
              </a:ext>
            </a:extLst>
          </p:cNvPr>
          <p:cNvGrpSpPr/>
          <p:nvPr/>
        </p:nvGrpSpPr>
        <p:grpSpPr>
          <a:xfrm>
            <a:off x="761602" y="4302943"/>
            <a:ext cx="5589205" cy="2046123"/>
            <a:chOff x="1695817" y="4024304"/>
            <a:chExt cx="5589205" cy="204612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9404BF86-4DB3-436A-BFF0-44745589E133}"/>
                    </a:ext>
                  </a:extLst>
                </p:cNvPr>
                <p:cNvSpPr txBox="1"/>
                <p:nvPr/>
              </p:nvSpPr>
              <p:spPr>
                <a:xfrm>
                  <a:off x="1766135" y="4024304"/>
                  <a:ext cx="242521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𝑃𝑜𝑙𝑦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9404BF86-4DB3-436A-BFF0-44745589E13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66135" y="4024304"/>
                  <a:ext cx="2425216" cy="276999"/>
                </a:xfrm>
                <a:prstGeom prst="rect">
                  <a:avLst/>
                </a:prstGeom>
                <a:blipFill>
                  <a:blip r:embed="rId8"/>
                  <a:stretch>
                    <a:fillRect l="-4523" t="-2222" r="-503" b="-3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3813B7F1-9A8D-4792-A494-54AA8927F79B}"/>
                    </a:ext>
                  </a:extLst>
                </p:cNvPr>
                <p:cNvSpPr txBox="1"/>
                <p:nvPr/>
              </p:nvSpPr>
              <p:spPr>
                <a:xfrm>
                  <a:off x="1695817" y="4770366"/>
                  <a:ext cx="513396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Expand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en-US" dirty="0"/>
                    <a:t>, drop all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2+</m:t>
                          </m:r>
                        </m:sup>
                      </m:sSup>
                    </m:oMath>
                  </a14:m>
                  <a:r>
                    <a:rPr lang="en-US" dirty="0"/>
                    <a:t> terms, solve for </a:t>
                  </a:r>
                  <a14:m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3813B7F1-9A8D-4792-A494-54AA8927F79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95817" y="4770366"/>
                  <a:ext cx="5133969" cy="369332"/>
                </a:xfrm>
                <a:prstGeom prst="rect">
                  <a:avLst/>
                </a:prstGeom>
                <a:blipFill>
                  <a:blip r:embed="rId9"/>
                  <a:stretch>
                    <a:fillRect l="-1069" t="-8197" b="-245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E3CB57F9-AA4A-497A-B4FC-54647D5BEB6D}"/>
                    </a:ext>
                  </a:extLst>
                </p:cNvPr>
                <p:cNvSpPr txBox="1"/>
                <p:nvPr/>
              </p:nvSpPr>
              <p:spPr>
                <a:xfrm>
                  <a:off x="1695817" y="5701095"/>
                  <a:ext cx="197628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E3CB57F9-AA4A-497A-B4FC-54647D5BEB6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95817" y="5701095"/>
                  <a:ext cx="1976283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85ACBBBC-1C10-48C3-8453-379F31DA0DA9}"/>
                    </a:ext>
                  </a:extLst>
                </p:cNvPr>
                <p:cNvSpPr txBox="1"/>
                <p:nvPr/>
              </p:nvSpPr>
              <p:spPr>
                <a:xfrm>
                  <a:off x="1695817" y="5235730"/>
                  <a:ext cx="558920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a14:m>
                  <a:r>
                    <a:rPr lang="en-US" dirty="0"/>
                    <a:t> = Lowest power </a:t>
                  </a:r>
                  <a14:m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a14:m>
                  <a:r>
                    <a:rPr lang="en-US" dirty="0"/>
                    <a:t> term in </a:t>
                  </a:r>
                  <a:r>
                    <a:rPr lang="en-US" b="1" dirty="0"/>
                    <a:t>numerator</a:t>
                  </a:r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85ACBBBC-1C10-48C3-8453-379F31DA0DA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95817" y="5235730"/>
                  <a:ext cx="5589205" cy="369332"/>
                </a:xfrm>
                <a:prstGeom prst="rect">
                  <a:avLst/>
                </a:prstGeom>
                <a:blipFill>
                  <a:blip r:embed="rId11"/>
                  <a:stretch>
                    <a:fillRect t="-10000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48F026A1-9C96-4FAB-A152-6FC5B34716BE}"/>
                </a:ext>
              </a:extLst>
            </p:cNvPr>
            <p:cNvSpPr/>
            <p:nvPr/>
          </p:nvSpPr>
          <p:spPr>
            <a:xfrm>
              <a:off x="2597944" y="4161060"/>
              <a:ext cx="226372" cy="28848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DEBC774D-FBCD-4ADA-A286-3191BE9C7847}"/>
                </a:ext>
              </a:extLst>
            </p:cNvPr>
            <p:cNvSpPr/>
            <p:nvPr/>
          </p:nvSpPr>
          <p:spPr>
            <a:xfrm>
              <a:off x="2597944" y="5492442"/>
              <a:ext cx="226372" cy="28848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544634A5-91FA-4FE8-B7C8-010CBFE87A14}"/>
                    </a:ext>
                  </a:extLst>
                </p:cNvPr>
                <p:cNvSpPr txBox="1"/>
                <p:nvPr/>
              </p:nvSpPr>
              <p:spPr>
                <a:xfrm>
                  <a:off x="1766135" y="4397335"/>
                  <a:ext cx="58259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544634A5-91FA-4FE8-B7C8-010CBFE87A1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66135" y="4397335"/>
                  <a:ext cx="582595" cy="276999"/>
                </a:xfrm>
                <a:prstGeom prst="rect">
                  <a:avLst/>
                </a:prstGeom>
                <a:blipFill>
                  <a:blip r:embed="rId12"/>
                  <a:stretch>
                    <a:fillRect l="-5208" r="-41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C28453FB-89B7-41B8-BC86-E081EE15BA52}"/>
                </a:ext>
              </a:extLst>
            </p:cNvPr>
            <p:cNvSpPr/>
            <p:nvPr/>
          </p:nvSpPr>
          <p:spPr>
            <a:xfrm>
              <a:off x="1740061" y="4770366"/>
              <a:ext cx="258344" cy="34732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E90759FC-AB27-4ED5-B771-61926DB750EA}"/>
                </a:ext>
              </a:extLst>
            </p:cNvPr>
            <p:cNvSpPr/>
            <p:nvPr/>
          </p:nvSpPr>
          <p:spPr>
            <a:xfrm>
              <a:off x="1740061" y="5701094"/>
              <a:ext cx="258344" cy="34732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Connector: Elbow 34">
              <a:extLst>
                <a:ext uri="{FF2B5EF4-FFF2-40B4-BE49-F238E27FC236}">
                  <a16:creationId xmlns:a16="http://schemas.microsoft.com/office/drawing/2014/main" id="{EA30BC8D-A460-441F-BBBB-3B2A1756EB6A}"/>
                </a:ext>
              </a:extLst>
            </p:cNvPr>
            <p:cNvCxnSpPr>
              <a:stCxn id="34" idx="2"/>
              <a:endCxn id="33" idx="1"/>
            </p:cNvCxnSpPr>
            <p:nvPr/>
          </p:nvCxnSpPr>
          <p:spPr>
            <a:xfrm rot="5400000" flipH="1">
              <a:off x="1252452" y="5431637"/>
              <a:ext cx="1104390" cy="129172"/>
            </a:xfrm>
            <a:prstGeom prst="bentConnector4">
              <a:avLst>
                <a:gd name="adj1" fmla="val -20699"/>
                <a:gd name="adj2" fmla="val 276973"/>
              </a:avLst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69E2F155-1B65-4C9C-9C71-858FB14B7380}"/>
              </a:ext>
            </a:extLst>
          </p:cNvPr>
          <p:cNvSpPr/>
          <p:nvPr/>
        </p:nvSpPr>
        <p:spPr>
          <a:xfrm>
            <a:off x="5154561" y="5110316"/>
            <a:ext cx="258344" cy="2860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3BF91F3-74ED-40E5-AE98-6BA8C85BCB12}"/>
              </a:ext>
            </a:extLst>
          </p:cNvPr>
          <p:cNvSpPr/>
          <p:nvPr/>
        </p:nvSpPr>
        <p:spPr>
          <a:xfrm>
            <a:off x="4001727" y="2432369"/>
            <a:ext cx="258344" cy="2860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697797C8-69EA-4A14-B811-D05A5D4B226B}"/>
              </a:ext>
            </a:extLst>
          </p:cNvPr>
          <p:cNvCxnSpPr>
            <a:stCxn id="7" idx="3"/>
            <a:endCxn id="36" idx="1"/>
          </p:cNvCxnSpPr>
          <p:nvPr/>
        </p:nvCxnSpPr>
        <p:spPr>
          <a:xfrm flipH="1" flipV="1">
            <a:off x="4001727" y="2575376"/>
            <a:ext cx="1411178" cy="2677947"/>
          </a:xfrm>
          <a:prstGeom prst="bentConnector5">
            <a:avLst>
              <a:gd name="adj1" fmla="val -16199"/>
              <a:gd name="adj2" fmla="val 50000"/>
              <a:gd name="adj3" fmla="val 116199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F3DB9233-2A8F-4C52-85D4-910C6318FC9B}"/>
              </a:ext>
            </a:extLst>
          </p:cNvPr>
          <p:cNvSpPr/>
          <p:nvPr/>
        </p:nvSpPr>
        <p:spPr>
          <a:xfrm>
            <a:off x="4217818" y="5575567"/>
            <a:ext cx="258344" cy="2860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F6A1A1F-9120-4CB5-8994-96864A7911FC}"/>
              </a:ext>
            </a:extLst>
          </p:cNvPr>
          <p:cNvSpPr/>
          <p:nvPr/>
        </p:nvSpPr>
        <p:spPr>
          <a:xfrm>
            <a:off x="6709992" y="4265588"/>
            <a:ext cx="258344" cy="2860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924D5AFF-1959-4F18-B625-313F1CA4B93D}"/>
              </a:ext>
            </a:extLst>
          </p:cNvPr>
          <p:cNvCxnSpPr>
            <a:cxnSpLocks/>
            <a:stCxn id="37" idx="3"/>
            <a:endCxn id="38" idx="1"/>
          </p:cNvCxnSpPr>
          <p:nvPr/>
        </p:nvCxnSpPr>
        <p:spPr>
          <a:xfrm flipV="1">
            <a:off x="4476162" y="4408595"/>
            <a:ext cx="2233830" cy="1309979"/>
          </a:xfrm>
          <a:prstGeom prst="bentConnector3">
            <a:avLst>
              <a:gd name="adj1" fmla="val 73768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AB0AB282-1576-4159-B20C-7293E65B28F4}"/>
              </a:ext>
            </a:extLst>
          </p:cNvPr>
          <p:cNvSpPr/>
          <p:nvPr/>
        </p:nvSpPr>
        <p:spPr>
          <a:xfrm>
            <a:off x="831920" y="6010388"/>
            <a:ext cx="989267" cy="2860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2CD816B-1AAA-48F0-BE26-FDBAB992D8E2}"/>
              </a:ext>
            </a:extLst>
          </p:cNvPr>
          <p:cNvSpPr/>
          <p:nvPr/>
        </p:nvSpPr>
        <p:spPr>
          <a:xfrm>
            <a:off x="6671326" y="4763865"/>
            <a:ext cx="1335871" cy="6544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0A5E4711-E10E-47E9-BB4F-8A74344F62EC}"/>
              </a:ext>
            </a:extLst>
          </p:cNvPr>
          <p:cNvCxnSpPr>
            <a:cxnSpLocks/>
            <a:stCxn id="40" idx="2"/>
            <a:endCxn id="41" idx="2"/>
          </p:cNvCxnSpPr>
          <p:nvPr/>
        </p:nvCxnSpPr>
        <p:spPr>
          <a:xfrm rot="5400000" flipH="1" flipV="1">
            <a:off x="3893876" y="2851015"/>
            <a:ext cx="878064" cy="6012708"/>
          </a:xfrm>
          <a:prstGeom prst="bentConnector3">
            <a:avLst>
              <a:gd name="adj1" fmla="val -26035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37A685E8-181B-4F31-BFAB-202273300990}"/>
              </a:ext>
            </a:extLst>
          </p:cNvPr>
          <p:cNvSpPr/>
          <p:nvPr/>
        </p:nvSpPr>
        <p:spPr>
          <a:xfrm>
            <a:off x="1194999" y="4719786"/>
            <a:ext cx="226372" cy="2467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83DA67E-05F5-4001-9B8A-09165BAC1550}"/>
              </a:ext>
            </a:extLst>
          </p:cNvPr>
          <p:cNvSpPr/>
          <p:nvPr/>
        </p:nvSpPr>
        <p:spPr>
          <a:xfrm>
            <a:off x="1749858" y="5152088"/>
            <a:ext cx="226372" cy="2467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A5B80A4A-A454-4AD1-832D-0C0F3DDCD42A}"/>
              </a:ext>
            </a:extLst>
          </p:cNvPr>
          <p:cNvCxnSpPr>
            <a:stCxn id="45" idx="3"/>
            <a:endCxn id="46" idx="0"/>
          </p:cNvCxnSpPr>
          <p:nvPr/>
        </p:nvCxnSpPr>
        <p:spPr>
          <a:xfrm>
            <a:off x="1421371" y="4843142"/>
            <a:ext cx="441673" cy="308946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9F38CC7C-5A47-4B8C-9307-7B006D5BA623}"/>
              </a:ext>
            </a:extLst>
          </p:cNvPr>
          <p:cNvSpPr/>
          <p:nvPr/>
        </p:nvSpPr>
        <p:spPr>
          <a:xfrm>
            <a:off x="7865269" y="2432370"/>
            <a:ext cx="409575" cy="320356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340D5B7D-8859-4B28-96E4-1F4360D28AEE}"/>
              </a:ext>
            </a:extLst>
          </p:cNvPr>
          <p:cNvSpPr/>
          <p:nvPr/>
        </p:nvSpPr>
        <p:spPr>
          <a:xfrm>
            <a:off x="2390775" y="4281865"/>
            <a:ext cx="407194" cy="331217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1FCB5938-55C2-4261-B2DE-F0A9597C86CE}"/>
              </a:ext>
            </a:extLst>
          </p:cNvPr>
          <p:cNvCxnSpPr>
            <a:stCxn id="43" idx="0"/>
            <a:endCxn id="9" idx="0"/>
          </p:cNvCxnSpPr>
          <p:nvPr/>
        </p:nvCxnSpPr>
        <p:spPr>
          <a:xfrm rot="5400000" flipH="1" flipV="1">
            <a:off x="4407467" y="619276"/>
            <a:ext cx="1849495" cy="5475685"/>
          </a:xfrm>
          <a:prstGeom prst="bentConnector3">
            <a:avLst>
              <a:gd name="adj1" fmla="val 112360"/>
            </a:avLst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8052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3" grpId="0"/>
      <p:bldP spid="5" grpId="0"/>
      <p:bldP spid="6" grpId="0"/>
      <p:bldP spid="9" grpId="0" animBg="1"/>
      <p:bldP spid="4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Newton's Sine Formula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2DD60E6-A79C-45EE-8053-CA20EF90BA00}"/>
                  </a:ext>
                </a:extLst>
              </p:cNvPr>
              <p:cNvSpPr txBox="1"/>
              <p:nvPr/>
            </p:nvSpPr>
            <p:spPr>
              <a:xfrm>
                <a:off x="3801386" y="1370922"/>
                <a:ext cx="5090048" cy="6183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40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112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35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15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9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2DD60E6-A79C-45EE-8053-CA20EF90BA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1386" y="1370922"/>
                <a:ext cx="5090048" cy="61837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tangle 20">
            <a:extLst>
              <a:ext uri="{FF2B5EF4-FFF2-40B4-BE49-F238E27FC236}">
                <a16:creationId xmlns:a16="http://schemas.microsoft.com/office/drawing/2014/main" id="{D2AB13AE-D3C3-4B65-A934-0C793029354A}"/>
              </a:ext>
            </a:extLst>
          </p:cNvPr>
          <p:cNvSpPr/>
          <p:nvPr/>
        </p:nvSpPr>
        <p:spPr>
          <a:xfrm>
            <a:off x="2597944" y="4161060"/>
            <a:ext cx="226372" cy="2884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B4E81ED-4703-41B7-B35B-1070E37CC3CD}"/>
              </a:ext>
            </a:extLst>
          </p:cNvPr>
          <p:cNvSpPr/>
          <p:nvPr/>
        </p:nvSpPr>
        <p:spPr>
          <a:xfrm>
            <a:off x="2597944" y="5492442"/>
            <a:ext cx="226372" cy="2884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C6C1508-44C5-44A3-94DE-8ABAAB7947FC}"/>
                  </a:ext>
                </a:extLst>
              </p:cNvPr>
              <p:cNvSpPr txBox="1"/>
              <p:nvPr/>
            </p:nvSpPr>
            <p:spPr>
              <a:xfrm>
                <a:off x="1511710" y="2251441"/>
                <a:ext cx="7379724" cy="7732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40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+⋯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C6C1508-44C5-44A3-94DE-8ABAAB7947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1710" y="2251441"/>
                <a:ext cx="7379724" cy="77328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DB39F00-1215-4483-BFF4-98E6E902965D}"/>
                  </a:ext>
                </a:extLst>
              </p:cNvPr>
              <p:cNvSpPr txBox="1"/>
              <p:nvPr/>
            </p:nvSpPr>
            <p:spPr>
              <a:xfrm>
                <a:off x="6127954" y="2986769"/>
                <a:ext cx="2561214" cy="9288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120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144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24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DB39F00-1215-4483-BFF4-98E6E90296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7954" y="2986769"/>
                <a:ext cx="2561214" cy="92884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C92F66C-2A8B-4C4E-A07F-F9269AF7CB53}"/>
                  </a:ext>
                </a:extLst>
              </p:cNvPr>
              <p:cNvSpPr txBox="1"/>
              <p:nvPr/>
            </p:nvSpPr>
            <p:spPr>
              <a:xfrm>
                <a:off x="6759365" y="4092683"/>
                <a:ext cx="1105303" cy="5203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120</m:t>
                          </m:r>
                        </m:den>
                      </m:f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C92F66C-2A8B-4C4E-A07F-F9269AF7CB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9365" y="4092683"/>
                <a:ext cx="1105303" cy="5203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57393D7-69B1-4D45-9C36-AE54E8BCBED2}"/>
                  </a:ext>
                </a:extLst>
              </p:cNvPr>
              <p:cNvSpPr txBox="1"/>
              <p:nvPr/>
            </p:nvSpPr>
            <p:spPr>
              <a:xfrm>
                <a:off x="6678700" y="4793937"/>
                <a:ext cx="2185598" cy="5203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120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57393D7-69B1-4D45-9C36-AE54E8BCBE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8700" y="4793937"/>
                <a:ext cx="2185598" cy="52039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404BF86-4DB3-436A-BFF0-44745589E133}"/>
                  </a:ext>
                </a:extLst>
              </p:cNvPr>
              <p:cNvSpPr txBox="1"/>
              <p:nvPr/>
            </p:nvSpPr>
            <p:spPr>
              <a:xfrm>
                <a:off x="831920" y="4302943"/>
                <a:ext cx="242521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𝑃𝑜𝑙𝑦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404BF86-4DB3-436A-BFF0-44745589E1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920" y="4302943"/>
                <a:ext cx="2425216" cy="276999"/>
              </a:xfrm>
              <a:prstGeom prst="rect">
                <a:avLst/>
              </a:prstGeom>
              <a:blipFill>
                <a:blip r:embed="rId8"/>
                <a:stretch>
                  <a:fillRect l="-4523" t="-2222" r="-503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813B7F1-9A8D-4792-A494-54AA8927F79B}"/>
                  </a:ext>
                </a:extLst>
              </p:cNvPr>
              <p:cNvSpPr txBox="1"/>
              <p:nvPr/>
            </p:nvSpPr>
            <p:spPr>
              <a:xfrm>
                <a:off x="761602" y="5049005"/>
                <a:ext cx="513396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Expand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drop all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2+</m:t>
                        </m:r>
                      </m:sup>
                    </m:sSup>
                  </m:oMath>
                </a14:m>
                <a:r>
                  <a:rPr lang="en-US" dirty="0"/>
                  <a:t> terms, solve for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813B7F1-9A8D-4792-A494-54AA8927F7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602" y="5049005"/>
                <a:ext cx="5133969" cy="369332"/>
              </a:xfrm>
              <a:prstGeom prst="rect">
                <a:avLst/>
              </a:prstGeom>
              <a:blipFill>
                <a:blip r:embed="rId9"/>
                <a:stretch>
                  <a:fillRect l="-1069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3CB57F9-AA4A-497A-B4FC-54647D5BEB6D}"/>
                  </a:ext>
                </a:extLst>
              </p:cNvPr>
              <p:cNvSpPr txBox="1"/>
              <p:nvPr/>
            </p:nvSpPr>
            <p:spPr>
              <a:xfrm>
                <a:off x="761602" y="5979734"/>
                <a:ext cx="197628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3CB57F9-AA4A-497A-B4FC-54647D5BEB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602" y="5979734"/>
                <a:ext cx="1976283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5ACBBBC-1C10-48C3-8453-379F31DA0DA9}"/>
                  </a:ext>
                </a:extLst>
              </p:cNvPr>
              <p:cNvSpPr txBox="1"/>
              <p:nvPr/>
            </p:nvSpPr>
            <p:spPr>
              <a:xfrm>
                <a:off x="761602" y="5514369"/>
                <a:ext cx="55892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 = Lowest power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/>
                  <a:t> term in </a:t>
                </a:r>
                <a:r>
                  <a:rPr lang="en-US" b="1" dirty="0"/>
                  <a:t>numerator</a:t>
                </a: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5ACBBBC-1C10-48C3-8453-379F31DA0D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602" y="5514369"/>
                <a:ext cx="5589205" cy="369332"/>
              </a:xfrm>
              <a:prstGeom prst="rect">
                <a:avLst/>
              </a:prstGeom>
              <a:blipFill>
                <a:blip r:embed="rId11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ectangle 29">
            <a:extLst>
              <a:ext uri="{FF2B5EF4-FFF2-40B4-BE49-F238E27FC236}">
                <a16:creationId xmlns:a16="http://schemas.microsoft.com/office/drawing/2014/main" id="{48F026A1-9C96-4FAB-A152-6FC5B34716BE}"/>
              </a:ext>
            </a:extLst>
          </p:cNvPr>
          <p:cNvSpPr/>
          <p:nvPr/>
        </p:nvSpPr>
        <p:spPr>
          <a:xfrm>
            <a:off x="1663729" y="4439699"/>
            <a:ext cx="226372" cy="2884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EBC774D-FBCD-4ADA-A286-3191BE9C7847}"/>
              </a:ext>
            </a:extLst>
          </p:cNvPr>
          <p:cNvSpPr/>
          <p:nvPr/>
        </p:nvSpPr>
        <p:spPr>
          <a:xfrm>
            <a:off x="1663729" y="5771081"/>
            <a:ext cx="226372" cy="2884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44634A5-91FA-4FE8-B7C8-010CBFE87A14}"/>
                  </a:ext>
                </a:extLst>
              </p:cNvPr>
              <p:cNvSpPr txBox="1"/>
              <p:nvPr/>
            </p:nvSpPr>
            <p:spPr>
              <a:xfrm>
                <a:off x="831920" y="4675974"/>
                <a:ext cx="58259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44634A5-91FA-4FE8-B7C8-010CBFE87A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920" y="4675974"/>
                <a:ext cx="582595" cy="276999"/>
              </a:xfrm>
              <a:prstGeom prst="rect">
                <a:avLst/>
              </a:prstGeom>
              <a:blipFill>
                <a:blip r:embed="rId12"/>
                <a:stretch>
                  <a:fillRect l="-5208" r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Rectangle 32">
            <a:extLst>
              <a:ext uri="{FF2B5EF4-FFF2-40B4-BE49-F238E27FC236}">
                <a16:creationId xmlns:a16="http://schemas.microsoft.com/office/drawing/2014/main" id="{C28453FB-89B7-41B8-BC86-E081EE15BA52}"/>
              </a:ext>
            </a:extLst>
          </p:cNvPr>
          <p:cNvSpPr/>
          <p:nvPr/>
        </p:nvSpPr>
        <p:spPr>
          <a:xfrm>
            <a:off x="805846" y="5049005"/>
            <a:ext cx="258344" cy="3473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90759FC-AB27-4ED5-B771-61926DB750EA}"/>
              </a:ext>
            </a:extLst>
          </p:cNvPr>
          <p:cNvSpPr/>
          <p:nvPr/>
        </p:nvSpPr>
        <p:spPr>
          <a:xfrm>
            <a:off x="805846" y="5979733"/>
            <a:ext cx="258344" cy="3473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EA30BC8D-A460-441F-BBBB-3B2A1756EB6A}"/>
              </a:ext>
            </a:extLst>
          </p:cNvPr>
          <p:cNvCxnSpPr>
            <a:stCxn id="34" idx="2"/>
            <a:endCxn id="33" idx="1"/>
          </p:cNvCxnSpPr>
          <p:nvPr/>
        </p:nvCxnSpPr>
        <p:spPr>
          <a:xfrm rot="5400000" flipH="1">
            <a:off x="318237" y="5710276"/>
            <a:ext cx="1104390" cy="129172"/>
          </a:xfrm>
          <a:prstGeom prst="bentConnector4">
            <a:avLst>
              <a:gd name="adj1" fmla="val -20699"/>
              <a:gd name="adj2" fmla="val 276973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3CA77239-A713-4B3A-8836-DC955BDFFBB2}"/>
              </a:ext>
            </a:extLst>
          </p:cNvPr>
          <p:cNvCxnSpPr>
            <a:cxnSpLocks/>
            <a:stCxn id="25" idx="3"/>
            <a:endCxn id="8" idx="1"/>
          </p:cNvCxnSpPr>
          <p:nvPr/>
        </p:nvCxnSpPr>
        <p:spPr>
          <a:xfrm flipV="1">
            <a:off x="5368664" y="3460594"/>
            <a:ext cx="759290" cy="1776821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F02B31CC-DC8F-413E-8718-D84F3E6EF991}"/>
              </a:ext>
            </a:extLst>
          </p:cNvPr>
          <p:cNvSpPr/>
          <p:nvPr/>
        </p:nvSpPr>
        <p:spPr>
          <a:xfrm>
            <a:off x="6127954" y="3333135"/>
            <a:ext cx="222853" cy="2549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FFB9C5D-7E40-47E0-844C-8E4A9A263C75}"/>
              </a:ext>
            </a:extLst>
          </p:cNvPr>
          <p:cNvSpPr/>
          <p:nvPr/>
        </p:nvSpPr>
        <p:spPr>
          <a:xfrm>
            <a:off x="5145811" y="5109956"/>
            <a:ext cx="222853" cy="2549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021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3" grpId="0"/>
      <p:bldP spid="5" grpId="0"/>
      <p:bldP spid="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Newton's Sine Formula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2DD60E6-A79C-45EE-8053-CA20EF90BA00}"/>
                  </a:ext>
                </a:extLst>
              </p:cNvPr>
              <p:cNvSpPr txBox="1"/>
              <p:nvPr/>
            </p:nvSpPr>
            <p:spPr>
              <a:xfrm>
                <a:off x="3801386" y="1370922"/>
                <a:ext cx="5090048" cy="6183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40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112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35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15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9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2DD60E6-A79C-45EE-8053-CA20EF90BA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1386" y="1370922"/>
                <a:ext cx="5090048" cy="61837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tangle 20">
            <a:extLst>
              <a:ext uri="{FF2B5EF4-FFF2-40B4-BE49-F238E27FC236}">
                <a16:creationId xmlns:a16="http://schemas.microsoft.com/office/drawing/2014/main" id="{D2AB13AE-D3C3-4B65-A934-0C793029354A}"/>
              </a:ext>
            </a:extLst>
          </p:cNvPr>
          <p:cNvSpPr/>
          <p:nvPr/>
        </p:nvSpPr>
        <p:spPr>
          <a:xfrm>
            <a:off x="2597944" y="4161060"/>
            <a:ext cx="226372" cy="2884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B4E81ED-4703-41B7-B35B-1070E37CC3CD}"/>
              </a:ext>
            </a:extLst>
          </p:cNvPr>
          <p:cNvSpPr/>
          <p:nvPr/>
        </p:nvSpPr>
        <p:spPr>
          <a:xfrm>
            <a:off x="2597944" y="5492442"/>
            <a:ext cx="226372" cy="2884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C6C1508-44C5-44A3-94DE-8ABAAB7947FC}"/>
                  </a:ext>
                </a:extLst>
              </p:cNvPr>
              <p:cNvSpPr txBox="1"/>
              <p:nvPr/>
            </p:nvSpPr>
            <p:spPr>
              <a:xfrm>
                <a:off x="1511710" y="2251441"/>
                <a:ext cx="7379724" cy="5464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120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p>
                          </m:s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sSup>
                        <m:sSupPr>
                          <m:ctrlP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p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120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p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sup>
                              </m:sSup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</m:e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40</m:t>
                          </m:r>
                        </m:den>
                      </m:f>
                      <m:sSup>
                        <m:sSupPr>
                          <m:ctrlP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p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120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p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sup>
                              </m:sSup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</m:e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  <m:r>
                        <a:rPr lang="en-US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+⋯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C6C1508-44C5-44A3-94DE-8ABAAB7947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1710" y="2251441"/>
                <a:ext cx="7379724" cy="5464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DB39F00-1215-4483-BFF4-98E6E902965D}"/>
                  </a:ext>
                </a:extLst>
              </p:cNvPr>
              <p:cNvSpPr txBox="1"/>
              <p:nvPr/>
            </p:nvSpPr>
            <p:spPr>
              <a:xfrm>
                <a:off x="6039466" y="2986769"/>
                <a:ext cx="3005246" cy="936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5040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157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5184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24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DB39F00-1215-4483-BFF4-98E6E90296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9466" y="2986769"/>
                <a:ext cx="3005246" cy="93621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C92F66C-2A8B-4C4E-A07F-F9269AF7CB53}"/>
                  </a:ext>
                </a:extLst>
              </p:cNvPr>
              <p:cNvSpPr txBox="1"/>
              <p:nvPr/>
            </p:nvSpPr>
            <p:spPr>
              <a:xfrm>
                <a:off x="6759365" y="4092683"/>
                <a:ext cx="1445139" cy="5204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5040</m:t>
                          </m:r>
                        </m:den>
                      </m:f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C92F66C-2A8B-4C4E-A07F-F9269AF7CB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9365" y="4092683"/>
                <a:ext cx="1445139" cy="52046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57393D7-69B1-4D45-9C36-AE54E8BCBED2}"/>
                  </a:ext>
                </a:extLst>
              </p:cNvPr>
              <p:cNvSpPr txBox="1"/>
              <p:nvPr/>
            </p:nvSpPr>
            <p:spPr>
              <a:xfrm>
                <a:off x="5775807" y="4814473"/>
                <a:ext cx="3243580" cy="5204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120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5040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7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57393D7-69B1-4D45-9C36-AE54E8BCBE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5807" y="4814473"/>
                <a:ext cx="3243580" cy="52046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Group 19">
            <a:extLst>
              <a:ext uri="{FF2B5EF4-FFF2-40B4-BE49-F238E27FC236}">
                <a16:creationId xmlns:a16="http://schemas.microsoft.com/office/drawing/2014/main" id="{84FA07CB-7851-4361-B2FF-D4B395E4F840}"/>
              </a:ext>
            </a:extLst>
          </p:cNvPr>
          <p:cNvGrpSpPr/>
          <p:nvPr/>
        </p:nvGrpSpPr>
        <p:grpSpPr>
          <a:xfrm>
            <a:off x="761602" y="4302943"/>
            <a:ext cx="5589205" cy="2046123"/>
            <a:chOff x="1695817" y="4024304"/>
            <a:chExt cx="5589205" cy="204612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9404BF86-4DB3-436A-BFF0-44745589E133}"/>
                    </a:ext>
                  </a:extLst>
                </p:cNvPr>
                <p:cNvSpPr txBox="1"/>
                <p:nvPr/>
              </p:nvSpPr>
              <p:spPr>
                <a:xfrm>
                  <a:off x="1766135" y="4024304"/>
                  <a:ext cx="242521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𝑃𝑜𝑙𝑦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9404BF86-4DB3-436A-BFF0-44745589E13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66135" y="4024304"/>
                  <a:ext cx="2425216" cy="276999"/>
                </a:xfrm>
                <a:prstGeom prst="rect">
                  <a:avLst/>
                </a:prstGeom>
                <a:blipFill>
                  <a:blip r:embed="rId8"/>
                  <a:stretch>
                    <a:fillRect l="-4523" t="-2222" r="-503" b="-3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3813B7F1-9A8D-4792-A494-54AA8927F79B}"/>
                    </a:ext>
                  </a:extLst>
                </p:cNvPr>
                <p:cNvSpPr txBox="1"/>
                <p:nvPr/>
              </p:nvSpPr>
              <p:spPr>
                <a:xfrm>
                  <a:off x="1695817" y="4770366"/>
                  <a:ext cx="513396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Expand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en-US" dirty="0"/>
                    <a:t>, drop all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2+</m:t>
                          </m:r>
                        </m:sup>
                      </m:sSup>
                    </m:oMath>
                  </a14:m>
                  <a:r>
                    <a:rPr lang="en-US" dirty="0"/>
                    <a:t> terms, solve for </a:t>
                  </a:r>
                  <a14:m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3813B7F1-9A8D-4792-A494-54AA8927F79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95817" y="4770366"/>
                  <a:ext cx="5133969" cy="369332"/>
                </a:xfrm>
                <a:prstGeom prst="rect">
                  <a:avLst/>
                </a:prstGeom>
                <a:blipFill>
                  <a:blip r:embed="rId9"/>
                  <a:stretch>
                    <a:fillRect l="-1069" t="-8197" b="-245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E3CB57F9-AA4A-497A-B4FC-54647D5BEB6D}"/>
                    </a:ext>
                  </a:extLst>
                </p:cNvPr>
                <p:cNvSpPr txBox="1"/>
                <p:nvPr/>
              </p:nvSpPr>
              <p:spPr>
                <a:xfrm>
                  <a:off x="1695817" y="5701095"/>
                  <a:ext cx="197628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E3CB57F9-AA4A-497A-B4FC-54647D5BEB6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95817" y="5701095"/>
                  <a:ext cx="1976283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85ACBBBC-1C10-48C3-8453-379F31DA0DA9}"/>
                    </a:ext>
                  </a:extLst>
                </p:cNvPr>
                <p:cNvSpPr txBox="1"/>
                <p:nvPr/>
              </p:nvSpPr>
              <p:spPr>
                <a:xfrm>
                  <a:off x="1695817" y="5235730"/>
                  <a:ext cx="558920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a14:m>
                  <a:r>
                    <a:rPr lang="en-US" dirty="0"/>
                    <a:t> = Lowest power </a:t>
                  </a:r>
                  <a14:m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a14:m>
                  <a:r>
                    <a:rPr lang="en-US" dirty="0"/>
                    <a:t> term in </a:t>
                  </a:r>
                  <a:r>
                    <a:rPr lang="en-US" b="1" dirty="0"/>
                    <a:t>numerator</a:t>
                  </a:r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85ACBBBC-1C10-48C3-8453-379F31DA0DA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95817" y="5235730"/>
                  <a:ext cx="5589205" cy="369332"/>
                </a:xfrm>
                <a:prstGeom prst="rect">
                  <a:avLst/>
                </a:prstGeom>
                <a:blipFill>
                  <a:blip r:embed="rId11"/>
                  <a:stretch>
                    <a:fillRect t="-10000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48F026A1-9C96-4FAB-A152-6FC5B34716BE}"/>
                </a:ext>
              </a:extLst>
            </p:cNvPr>
            <p:cNvSpPr/>
            <p:nvPr/>
          </p:nvSpPr>
          <p:spPr>
            <a:xfrm>
              <a:off x="2597944" y="4161060"/>
              <a:ext cx="226372" cy="28848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DEBC774D-FBCD-4ADA-A286-3191BE9C7847}"/>
                </a:ext>
              </a:extLst>
            </p:cNvPr>
            <p:cNvSpPr/>
            <p:nvPr/>
          </p:nvSpPr>
          <p:spPr>
            <a:xfrm>
              <a:off x="2597944" y="5492442"/>
              <a:ext cx="226372" cy="28848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544634A5-91FA-4FE8-B7C8-010CBFE87A14}"/>
                    </a:ext>
                  </a:extLst>
                </p:cNvPr>
                <p:cNvSpPr txBox="1"/>
                <p:nvPr/>
              </p:nvSpPr>
              <p:spPr>
                <a:xfrm>
                  <a:off x="1766135" y="4397335"/>
                  <a:ext cx="58259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544634A5-91FA-4FE8-B7C8-010CBFE87A1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66135" y="4397335"/>
                  <a:ext cx="582595" cy="276999"/>
                </a:xfrm>
                <a:prstGeom prst="rect">
                  <a:avLst/>
                </a:prstGeom>
                <a:blipFill>
                  <a:blip r:embed="rId12"/>
                  <a:stretch>
                    <a:fillRect l="-5208" r="-41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C28453FB-89B7-41B8-BC86-E081EE15BA52}"/>
                </a:ext>
              </a:extLst>
            </p:cNvPr>
            <p:cNvSpPr/>
            <p:nvPr/>
          </p:nvSpPr>
          <p:spPr>
            <a:xfrm>
              <a:off x="1740061" y="4770366"/>
              <a:ext cx="258344" cy="34732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E90759FC-AB27-4ED5-B771-61926DB750EA}"/>
                </a:ext>
              </a:extLst>
            </p:cNvPr>
            <p:cNvSpPr/>
            <p:nvPr/>
          </p:nvSpPr>
          <p:spPr>
            <a:xfrm>
              <a:off x="1740061" y="5701094"/>
              <a:ext cx="258344" cy="34732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Connector: Elbow 34">
              <a:extLst>
                <a:ext uri="{FF2B5EF4-FFF2-40B4-BE49-F238E27FC236}">
                  <a16:creationId xmlns:a16="http://schemas.microsoft.com/office/drawing/2014/main" id="{EA30BC8D-A460-441F-BBBB-3B2A1756EB6A}"/>
                </a:ext>
              </a:extLst>
            </p:cNvPr>
            <p:cNvCxnSpPr>
              <a:stCxn id="34" idx="2"/>
              <a:endCxn id="33" idx="1"/>
            </p:cNvCxnSpPr>
            <p:nvPr/>
          </p:nvCxnSpPr>
          <p:spPr>
            <a:xfrm rot="5400000" flipH="1">
              <a:off x="1252452" y="5431637"/>
              <a:ext cx="1104390" cy="129172"/>
            </a:xfrm>
            <a:prstGeom prst="bentConnector4">
              <a:avLst>
                <a:gd name="adj1" fmla="val -20699"/>
                <a:gd name="adj2" fmla="val 276973"/>
              </a:avLst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2583F507-FAFA-48FA-9E12-21B29243D90E}"/>
              </a:ext>
            </a:extLst>
          </p:cNvPr>
          <p:cNvSpPr/>
          <p:nvPr/>
        </p:nvSpPr>
        <p:spPr>
          <a:xfrm>
            <a:off x="6481919" y="2986769"/>
            <a:ext cx="1054507" cy="4984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AC22129-71D9-4F48-8A49-95ACB3BBAF69}"/>
              </a:ext>
            </a:extLst>
          </p:cNvPr>
          <p:cNvSpPr/>
          <p:nvPr/>
        </p:nvSpPr>
        <p:spPr>
          <a:xfrm>
            <a:off x="6759365" y="4229597"/>
            <a:ext cx="142880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669A35E0-65C9-4BE2-82A8-8739C1642395}"/>
              </a:ext>
            </a:extLst>
          </p:cNvPr>
          <p:cNvCxnSpPr>
            <a:cxnSpLocks/>
            <a:stCxn id="7" idx="1"/>
            <a:endCxn id="24" idx="1"/>
          </p:cNvCxnSpPr>
          <p:nvPr/>
        </p:nvCxnSpPr>
        <p:spPr>
          <a:xfrm rot="10800000" flipH="1" flipV="1">
            <a:off x="6481919" y="3235975"/>
            <a:ext cx="277446" cy="1132122"/>
          </a:xfrm>
          <a:prstGeom prst="bentConnector3">
            <a:avLst>
              <a:gd name="adj1" fmla="val -345525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2C968340-86CE-4DE2-93CA-FB5595FFA270}"/>
              </a:ext>
            </a:extLst>
          </p:cNvPr>
          <p:cNvSpPr/>
          <p:nvPr/>
        </p:nvSpPr>
        <p:spPr>
          <a:xfrm>
            <a:off x="5110316" y="1334053"/>
            <a:ext cx="508819" cy="6343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7E6CC1E-7444-480A-B490-50A0D3892E39}"/>
              </a:ext>
            </a:extLst>
          </p:cNvPr>
          <p:cNvSpPr/>
          <p:nvPr/>
        </p:nvSpPr>
        <p:spPr>
          <a:xfrm>
            <a:off x="3743632" y="2341618"/>
            <a:ext cx="1787013" cy="4562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1ABB24B2-A7A7-44A8-87E5-EB18FABA79E6}"/>
              </a:ext>
            </a:extLst>
          </p:cNvPr>
          <p:cNvCxnSpPr>
            <a:cxnSpLocks/>
            <a:stCxn id="14" idx="2"/>
            <a:endCxn id="36" idx="0"/>
          </p:cNvCxnSpPr>
          <p:nvPr/>
        </p:nvCxnSpPr>
        <p:spPr>
          <a:xfrm rot="5400000">
            <a:off x="4814311" y="1791202"/>
            <a:ext cx="373245" cy="727587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4669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3" grpId="0"/>
      <p:bldP spid="5" grpId="0"/>
      <p:bldP spid="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Newton's Sine Formula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22CCD3-26B2-4A30-BBCE-08B88420DC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046" y="1687486"/>
            <a:ext cx="4972012" cy="348302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2DD60E6-A79C-45EE-8053-CA20EF90BA00}"/>
                  </a:ext>
                </a:extLst>
              </p:cNvPr>
              <p:cNvSpPr txBox="1"/>
              <p:nvPr/>
            </p:nvSpPr>
            <p:spPr>
              <a:xfrm>
                <a:off x="3801386" y="1370922"/>
                <a:ext cx="5090048" cy="6183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40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112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35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15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9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2DD60E6-A79C-45EE-8053-CA20EF90BA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1386" y="1370922"/>
                <a:ext cx="5090048" cy="61837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Arc 2">
            <a:extLst>
              <a:ext uri="{FF2B5EF4-FFF2-40B4-BE49-F238E27FC236}">
                <a16:creationId xmlns:a16="http://schemas.microsoft.com/office/drawing/2014/main" id="{11329F72-0233-4C64-A2B2-DF7FB8C17991}"/>
              </a:ext>
            </a:extLst>
          </p:cNvPr>
          <p:cNvSpPr/>
          <p:nvPr/>
        </p:nvSpPr>
        <p:spPr>
          <a:xfrm rot="10227664">
            <a:off x="2007109" y="3062613"/>
            <a:ext cx="658489" cy="616101"/>
          </a:xfrm>
          <a:prstGeom prst="arc">
            <a:avLst>
              <a:gd name="adj1" fmla="val 16384032"/>
              <a:gd name="adj2" fmla="val 0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8651526-001E-4860-B72A-36768D7996C8}"/>
                  </a:ext>
                </a:extLst>
              </p:cNvPr>
              <p:cNvSpPr txBox="1"/>
              <p:nvPr/>
            </p:nvSpPr>
            <p:spPr>
              <a:xfrm>
                <a:off x="2013154" y="3590517"/>
                <a:ext cx="16908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8651526-001E-4860-B72A-36768D7996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3154" y="3590517"/>
                <a:ext cx="169084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6C67C30-3497-4390-AE65-8F42412AB6EA}"/>
                  </a:ext>
                </a:extLst>
              </p:cNvPr>
              <p:cNvSpPr txBox="1"/>
              <p:nvPr/>
            </p:nvSpPr>
            <p:spPr>
              <a:xfrm>
                <a:off x="3556205" y="2221793"/>
                <a:ext cx="5133970" cy="5260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arcsin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40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112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35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1152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9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6C67C30-3497-4390-AE65-8F42412AB6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6205" y="2221793"/>
                <a:ext cx="5133970" cy="52604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9112B97-B5F9-4D94-A4D5-AB7ADF564ED5}"/>
                  </a:ext>
                </a:extLst>
              </p:cNvPr>
              <p:cNvSpPr txBox="1"/>
              <p:nvPr/>
            </p:nvSpPr>
            <p:spPr>
              <a:xfrm>
                <a:off x="5301458" y="3030490"/>
                <a:ext cx="162922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9112B97-B5F9-4D94-A4D5-AB7ADF564E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1458" y="3030490"/>
                <a:ext cx="1629229" cy="276999"/>
              </a:xfrm>
              <a:prstGeom prst="rect">
                <a:avLst/>
              </a:prstGeom>
              <a:blipFill>
                <a:blip r:embed="rId9"/>
                <a:stretch>
                  <a:fillRect l="-2996" t="-4348" r="-4869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4D05F24A-7860-495E-AD4A-0BE05E03328E}"/>
              </a:ext>
            </a:extLst>
          </p:cNvPr>
          <p:cNvSpPr txBox="1"/>
          <p:nvPr/>
        </p:nvSpPr>
        <p:spPr>
          <a:xfrm>
            <a:off x="4558536" y="3590145"/>
            <a:ext cx="3575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How do we invert an infinite series?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34DC5DD-9F5A-40A7-A34B-895663EBC876}"/>
                  </a:ext>
                </a:extLst>
              </p:cNvPr>
              <p:cNvSpPr txBox="1"/>
              <p:nvPr/>
            </p:nvSpPr>
            <p:spPr>
              <a:xfrm>
                <a:off x="2856060" y="5256267"/>
                <a:ext cx="5927072" cy="5204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120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5040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7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362880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34DC5DD-9F5A-40A7-A34B-895663EBC8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6060" y="5256267"/>
                <a:ext cx="5927072" cy="52046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821A67F0-7598-4F2E-B1F1-CB1C745935A2}"/>
              </a:ext>
            </a:extLst>
          </p:cNvPr>
          <p:cNvSpPr/>
          <p:nvPr/>
        </p:nvSpPr>
        <p:spPr>
          <a:xfrm>
            <a:off x="2772697" y="5170513"/>
            <a:ext cx="6093799" cy="691971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5F01DC9-EC32-43C4-932B-B10C9BF5B8A2}"/>
                  </a:ext>
                </a:extLst>
              </p:cNvPr>
              <p:cNvSpPr txBox="1"/>
              <p:nvPr/>
            </p:nvSpPr>
            <p:spPr>
              <a:xfrm>
                <a:off x="1186495" y="5125941"/>
                <a:ext cx="106599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5F01DC9-EC32-43C4-932B-B10C9BF5B8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6495" y="5125941"/>
                <a:ext cx="1065997" cy="276999"/>
              </a:xfrm>
              <a:prstGeom prst="rect">
                <a:avLst/>
              </a:prstGeom>
              <a:blipFill>
                <a:blip r:embed="rId11"/>
                <a:stretch>
                  <a:fillRect l="-2857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B3FEC09-C2FC-4462-BA87-298C19CB367B}"/>
                  </a:ext>
                </a:extLst>
              </p:cNvPr>
              <p:cNvSpPr txBox="1"/>
              <p:nvPr/>
            </p:nvSpPr>
            <p:spPr>
              <a:xfrm>
                <a:off x="1186495" y="5471721"/>
                <a:ext cx="136338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arcsin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z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B3FEC09-C2FC-4462-BA87-298C19CB36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6495" y="5471721"/>
                <a:ext cx="1363387" cy="276999"/>
              </a:xfrm>
              <a:prstGeom prst="rect">
                <a:avLst/>
              </a:prstGeom>
              <a:blipFill>
                <a:blip r:embed="rId12"/>
                <a:stretch>
                  <a:fillRect l="-4036" r="-2242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20548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6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Newton's Sine Formula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28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5A130EA-80CB-44FB-BBE0-1014B8AE0839}"/>
              </a:ext>
            </a:extLst>
          </p:cNvPr>
          <p:cNvGrpSpPr/>
          <p:nvPr/>
        </p:nvGrpSpPr>
        <p:grpSpPr>
          <a:xfrm>
            <a:off x="3846564" y="3651997"/>
            <a:ext cx="1450873" cy="2464248"/>
            <a:chOff x="3790336" y="3651997"/>
            <a:chExt cx="1450873" cy="246424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25EF865-E660-4847-8179-DD898828E7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63268" y="3651997"/>
              <a:ext cx="1305011" cy="1791424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5BA7BD0-7BFF-4714-9C3A-6D2239C5BC47}"/>
                </a:ext>
              </a:extLst>
            </p:cNvPr>
            <p:cNvSpPr txBox="1"/>
            <p:nvPr/>
          </p:nvSpPr>
          <p:spPr>
            <a:xfrm>
              <a:off x="3790336" y="5469914"/>
              <a:ext cx="145087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Isaac Newton</a:t>
              </a:r>
            </a:p>
            <a:p>
              <a:pPr algn="ctr"/>
              <a:r>
                <a:rPr lang="en-US" dirty="0"/>
                <a:t>(1643-1727)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34DC5DD-9F5A-40A7-A34B-895663EBC876}"/>
                  </a:ext>
                </a:extLst>
              </p:cNvPr>
              <p:cNvSpPr txBox="1"/>
              <p:nvPr/>
            </p:nvSpPr>
            <p:spPr>
              <a:xfrm>
                <a:off x="2518993" y="1777030"/>
                <a:ext cx="5651162" cy="5204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120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5040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7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362880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34DC5DD-9F5A-40A7-A34B-895663EBC8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8993" y="1777030"/>
                <a:ext cx="5651162" cy="52046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26A704C-7121-43EB-A78B-7CFEC8E90A04}"/>
                  </a:ext>
                </a:extLst>
              </p:cNvPr>
              <p:cNvSpPr txBox="1"/>
              <p:nvPr/>
            </p:nvSpPr>
            <p:spPr>
              <a:xfrm>
                <a:off x="2518993" y="2605942"/>
                <a:ext cx="5283305" cy="5203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24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720</m:t>
                          </m:r>
                        </m:den>
                      </m:f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40320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26A704C-7121-43EB-A78B-7CFEC8E90A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8993" y="2605942"/>
                <a:ext cx="5283305" cy="5203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Arrow: Curved Right 18">
            <a:extLst>
              <a:ext uri="{FF2B5EF4-FFF2-40B4-BE49-F238E27FC236}">
                <a16:creationId xmlns:a16="http://schemas.microsoft.com/office/drawing/2014/main" id="{E10A9D41-B806-42E6-AE7D-91FA60EDFF95}"/>
              </a:ext>
            </a:extLst>
          </p:cNvPr>
          <p:cNvSpPr/>
          <p:nvPr/>
        </p:nvSpPr>
        <p:spPr>
          <a:xfrm>
            <a:off x="2156201" y="2037260"/>
            <a:ext cx="362792" cy="934539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216582E-A367-4CFE-9090-47B939FAD7A2}"/>
              </a:ext>
            </a:extLst>
          </p:cNvPr>
          <p:cNvSpPr txBox="1"/>
          <p:nvPr/>
        </p:nvSpPr>
        <p:spPr>
          <a:xfrm>
            <a:off x="1097276" y="2204447"/>
            <a:ext cx="87752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/>
              <a:t>1</a:t>
            </a:r>
            <a:r>
              <a:rPr lang="en-US" sz="1100" b="1" baseline="30000" dirty="0"/>
              <a:t>st</a:t>
            </a:r>
            <a:r>
              <a:rPr lang="en-US" sz="1100" b="1" dirty="0"/>
              <a:t> Derivative checks out!</a:t>
            </a:r>
          </a:p>
        </p:txBody>
      </p:sp>
    </p:spTree>
    <p:extLst>
      <p:ext uri="{BB962C8B-B14F-4D97-AF65-F5344CB8AC3E}">
        <p14:creationId xmlns:p14="http://schemas.microsoft.com/office/powerpoint/2010/main" val="1394730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 animBg="1"/>
      <p:bldP spid="20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From  Binomial Theorem to Calculus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29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B0B9DB-ED0E-4DF5-94BE-B819C60F7270}"/>
              </a:ext>
            </a:extLst>
          </p:cNvPr>
          <p:cNvSpPr txBox="1"/>
          <p:nvPr/>
        </p:nvSpPr>
        <p:spPr>
          <a:xfrm>
            <a:off x="2906353" y="5621785"/>
            <a:ext cx="3331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Isaac Newton (1669, age 26)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8F80733-8013-430B-9154-AB6955938D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98" y="1595507"/>
            <a:ext cx="8229600" cy="3899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1399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12</a:t>
            </a:r>
            <a:r>
              <a:rPr lang="en-US" sz="3200" dirty="0">
                <a:latin typeface="+mn-lt"/>
              </a:rPr>
              <a:t> –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Appreciate the affect of sampling rate on </a:t>
            </a:r>
            <a:r>
              <a:rPr lang="en-US" sz="2400" b="1" dirty="0">
                <a:solidFill>
                  <a:srgbClr val="FF0000"/>
                </a:solidFill>
              </a:rPr>
              <a:t>aliasing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Understand the </a:t>
            </a:r>
            <a:r>
              <a:rPr lang="en-US" sz="2400" b="1" dirty="0"/>
              <a:t>Nyquist Sampling Theorem</a:t>
            </a:r>
            <a:endParaRPr lang="en-US" sz="2400" b="1" dirty="0">
              <a:solidFill>
                <a:srgbClr val="7030A0"/>
              </a:solidFill>
            </a:endParaRP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Derive the </a:t>
            </a:r>
            <a:r>
              <a:rPr lang="en-US" sz="2400" b="1" dirty="0"/>
              <a:t>Classical Wave Equation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Use </a:t>
            </a:r>
            <a:r>
              <a:rPr lang="en-US" sz="2400" b="1" dirty="0">
                <a:solidFill>
                  <a:srgbClr val="7030A0"/>
                </a:solidFill>
              </a:rPr>
              <a:t>Finite Differences </a:t>
            </a:r>
            <a:r>
              <a:rPr lang="en-US" sz="2400" dirty="0"/>
              <a:t>for Partial Differential Equations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Simulate </a:t>
            </a:r>
            <a:r>
              <a:rPr lang="en-US" sz="2400" i="1" dirty="0"/>
              <a:t>Mechanical</a:t>
            </a:r>
            <a:r>
              <a:rPr lang="en-US" sz="2400" dirty="0"/>
              <a:t> Waves on a String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Calculate the </a:t>
            </a:r>
            <a:r>
              <a:rPr lang="en-US" sz="2400" b="1" dirty="0">
                <a:solidFill>
                  <a:srgbClr val="00B050"/>
                </a:solidFill>
              </a:rPr>
              <a:t>Electromagnetic Field </a:t>
            </a:r>
            <a:r>
              <a:rPr lang="en-US" sz="2400" dirty="0"/>
              <a:t>Wave Phase </a:t>
            </a:r>
            <a:r>
              <a:rPr lang="en-US" sz="2400" u="sng" dirty="0"/>
              <a:t>Speed</a:t>
            </a:r>
            <a:endParaRPr lang="en-US" sz="2400" b="1" dirty="0">
              <a:solidFill>
                <a:srgbClr val="7030A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458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F90964E-F9BA-47CA-A5BF-292CE61A94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375888"/>
            <a:ext cx="8229600" cy="471331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Taylor Series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30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DB2BE36-296C-4888-AC3B-89BE358C2D3A}"/>
              </a:ext>
            </a:extLst>
          </p:cNvPr>
          <p:cNvSpPr txBox="1"/>
          <p:nvPr/>
        </p:nvSpPr>
        <p:spPr>
          <a:xfrm>
            <a:off x="2024216" y="6171685"/>
            <a:ext cx="5095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4"/>
              </a:rPr>
              <a:t>https://www.youtube.com/watch?v=3d6DsjIBzJ4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14984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FDC7BB9-C254-4319-B4B2-3357DB5D9F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375888"/>
            <a:ext cx="8229600" cy="471331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Taylor Series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31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6C76FC-5ED5-423B-80D7-F540A125CD48}"/>
              </a:ext>
            </a:extLst>
          </p:cNvPr>
          <p:cNvSpPr txBox="1"/>
          <p:nvPr/>
        </p:nvSpPr>
        <p:spPr>
          <a:xfrm>
            <a:off x="2024216" y="6171685"/>
            <a:ext cx="5095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4"/>
              </a:rPr>
              <a:t>https://www.youtube.com/watch?v=3d6DsjIBzJ4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80002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72E727D-6C67-4EE3-842B-B5D09F73ED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375888"/>
            <a:ext cx="8229600" cy="471331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Taylor Series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32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5AB901-5FED-4D4B-BCE3-562491DBD90C}"/>
              </a:ext>
            </a:extLst>
          </p:cNvPr>
          <p:cNvSpPr txBox="1"/>
          <p:nvPr/>
        </p:nvSpPr>
        <p:spPr>
          <a:xfrm>
            <a:off x="2024216" y="6171685"/>
            <a:ext cx="5095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4"/>
              </a:rPr>
              <a:t>https://www.youtube.com/watch?v=3d6DsjIBzJ4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10924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890ED5AC-1727-4014-BCA5-B76D0C4F20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375888"/>
            <a:ext cx="8229600" cy="471331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Taylor Series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33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F2F0C8-21B4-4E27-A78F-EC25064D2879}"/>
              </a:ext>
            </a:extLst>
          </p:cNvPr>
          <p:cNvSpPr txBox="1"/>
          <p:nvPr/>
        </p:nvSpPr>
        <p:spPr>
          <a:xfrm>
            <a:off x="2024216" y="6171685"/>
            <a:ext cx="5095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4"/>
              </a:rPr>
              <a:t>https://www.youtube.com/watch?v=3d6DsjIBzJ4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93350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3E93D10-114D-432B-B6A7-52094D4B37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375888"/>
            <a:ext cx="8229600" cy="471331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Taylor Series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34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1FF141-BBE2-4F49-9394-B3B8FF412DC0}"/>
              </a:ext>
            </a:extLst>
          </p:cNvPr>
          <p:cNvSpPr txBox="1"/>
          <p:nvPr/>
        </p:nvSpPr>
        <p:spPr>
          <a:xfrm>
            <a:off x="2024216" y="6171685"/>
            <a:ext cx="5095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4"/>
              </a:rPr>
              <a:t>https://www.youtube.com/watch?v=3d6DsjIBzJ4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33448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5B8DE53-CE7F-47CD-B35B-F4869C3A70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319310"/>
            <a:ext cx="8229600" cy="471331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Taylor Series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35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BBAE13-9422-41FD-B439-34270133DD30}"/>
              </a:ext>
            </a:extLst>
          </p:cNvPr>
          <p:cNvSpPr txBox="1"/>
          <p:nvPr/>
        </p:nvSpPr>
        <p:spPr>
          <a:xfrm>
            <a:off x="2024216" y="6171685"/>
            <a:ext cx="5095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4"/>
              </a:rPr>
              <a:t>https://www.youtube.com/watch?v=3d6DsjIBzJ4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4645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912328B-465F-4870-BB68-EE234EE6D7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319310"/>
            <a:ext cx="8229600" cy="471331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Taylor Series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36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4AEBEA-2720-4BFF-AC8A-A499ED57074B}"/>
              </a:ext>
            </a:extLst>
          </p:cNvPr>
          <p:cNvSpPr txBox="1"/>
          <p:nvPr/>
        </p:nvSpPr>
        <p:spPr>
          <a:xfrm>
            <a:off x="2024216" y="6171685"/>
            <a:ext cx="5095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4"/>
              </a:rPr>
              <a:t>https://www.youtube.com/watch?v=3d6DsjIBzJ4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57275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23B0493-6E7A-447E-940D-D97BE221FC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1468581"/>
            <a:ext cx="7923809" cy="475238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Taylor Series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37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F174EB9-7C28-4635-A639-7F6CB43275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0632" y="839604"/>
            <a:ext cx="1284718" cy="155918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B4B76FC-45AF-4D4C-BF9A-1C78F96E0667}"/>
              </a:ext>
            </a:extLst>
          </p:cNvPr>
          <p:cNvSpPr txBox="1"/>
          <p:nvPr/>
        </p:nvSpPr>
        <p:spPr>
          <a:xfrm>
            <a:off x="7230632" y="2493389"/>
            <a:ext cx="12847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Brook Taylor</a:t>
            </a:r>
          </a:p>
          <a:p>
            <a:pPr algn="ctr"/>
            <a:r>
              <a:rPr lang="en-US" sz="1600" dirty="0"/>
              <a:t>(1685-1731)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65BBBE0-F222-495C-88F5-3417CBC4C41B}"/>
              </a:ext>
            </a:extLst>
          </p:cNvPr>
          <p:cNvSpPr/>
          <p:nvPr/>
        </p:nvSpPr>
        <p:spPr>
          <a:xfrm>
            <a:off x="4328652" y="2204884"/>
            <a:ext cx="154858" cy="1939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AD3E99B-0276-4AA9-80A6-9F18F9105C8F}"/>
              </a:ext>
            </a:extLst>
          </p:cNvPr>
          <p:cNvSpPr/>
          <p:nvPr/>
        </p:nvSpPr>
        <p:spPr>
          <a:xfrm>
            <a:off x="2217174" y="4606413"/>
            <a:ext cx="437536" cy="3342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C544E57A-CC7D-4E26-A366-AA13774E2EEF}"/>
              </a:ext>
            </a:extLst>
          </p:cNvPr>
          <p:cNvCxnSpPr>
            <a:stCxn id="6" idx="3"/>
            <a:endCxn id="10" idx="0"/>
          </p:cNvCxnSpPr>
          <p:nvPr/>
        </p:nvCxnSpPr>
        <p:spPr>
          <a:xfrm flipH="1">
            <a:off x="2435942" y="2301835"/>
            <a:ext cx="2047568" cy="2304578"/>
          </a:xfrm>
          <a:prstGeom prst="bentConnector4">
            <a:avLst>
              <a:gd name="adj1" fmla="val -11164"/>
              <a:gd name="adj2" fmla="val 73542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D21F115C-46EF-4378-9F16-88671CB9E545}"/>
              </a:ext>
            </a:extLst>
          </p:cNvPr>
          <p:cNvSpPr/>
          <p:nvPr/>
        </p:nvSpPr>
        <p:spPr>
          <a:xfrm>
            <a:off x="4328652" y="3429000"/>
            <a:ext cx="154858" cy="1939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ED5253B-BD19-4870-AC61-0CE3B20B661B}"/>
              </a:ext>
            </a:extLst>
          </p:cNvPr>
          <p:cNvSpPr/>
          <p:nvPr/>
        </p:nvSpPr>
        <p:spPr>
          <a:xfrm>
            <a:off x="7137110" y="4599204"/>
            <a:ext cx="568922" cy="3342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E7CCBA15-5C9E-4694-A33A-588C3009F4A8}"/>
              </a:ext>
            </a:extLst>
          </p:cNvPr>
          <p:cNvCxnSpPr>
            <a:cxnSpLocks/>
            <a:stCxn id="13" idx="3"/>
            <a:endCxn id="14" idx="0"/>
          </p:cNvCxnSpPr>
          <p:nvPr/>
        </p:nvCxnSpPr>
        <p:spPr>
          <a:xfrm>
            <a:off x="4483510" y="3525951"/>
            <a:ext cx="2938061" cy="1073253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66269EF-1703-F561-D470-9BCC0A006522}"/>
              </a:ext>
            </a:extLst>
          </p:cNvPr>
          <p:cNvSpPr txBox="1"/>
          <p:nvPr/>
        </p:nvSpPr>
        <p:spPr>
          <a:xfrm>
            <a:off x="7961435" y="3053854"/>
            <a:ext cx="9971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7030A0"/>
                </a:solidFill>
              </a:rPr>
              <a:t>Integration by Parts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0FC0441-50DE-C796-3774-361F19260867}"/>
              </a:ext>
            </a:extLst>
          </p:cNvPr>
          <p:cNvSpPr/>
          <p:nvPr/>
        </p:nvSpPr>
        <p:spPr>
          <a:xfrm>
            <a:off x="688181" y="4606413"/>
            <a:ext cx="496042" cy="334297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E5D3B4A-0D1B-CB1B-95A2-6D8C85684CF5}"/>
              </a:ext>
            </a:extLst>
          </p:cNvPr>
          <p:cNvSpPr/>
          <p:nvPr/>
        </p:nvSpPr>
        <p:spPr>
          <a:xfrm>
            <a:off x="1184223" y="5493331"/>
            <a:ext cx="1566472" cy="645141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2590ECA8-B77D-B3E2-3D2E-512A270A4021}"/>
              </a:ext>
            </a:extLst>
          </p:cNvPr>
          <p:cNvCxnSpPr>
            <a:cxnSpLocks/>
            <a:stCxn id="7" idx="2"/>
            <a:endCxn id="16" idx="1"/>
          </p:cNvCxnSpPr>
          <p:nvPr/>
        </p:nvCxnSpPr>
        <p:spPr>
          <a:xfrm rot="16200000" flipH="1">
            <a:off x="622616" y="5254295"/>
            <a:ext cx="875192" cy="248021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662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 animBg="1"/>
      <p:bldP spid="16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Taylor Series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38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3540C98-533D-4555-AFD0-794136564227}"/>
              </a:ext>
            </a:extLst>
          </p:cNvPr>
          <p:cNvGrpSpPr/>
          <p:nvPr/>
        </p:nvGrpSpPr>
        <p:grpSpPr>
          <a:xfrm>
            <a:off x="7230632" y="839604"/>
            <a:ext cx="1284718" cy="2238560"/>
            <a:chOff x="7230632" y="839604"/>
            <a:chExt cx="1284718" cy="223856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F174EB9-7C28-4635-A639-7F6CB43275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30632" y="839604"/>
              <a:ext cx="1284718" cy="1559181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B4B76FC-45AF-4D4C-BF9A-1C78F96E0667}"/>
                </a:ext>
              </a:extLst>
            </p:cNvPr>
            <p:cNvSpPr txBox="1"/>
            <p:nvPr/>
          </p:nvSpPr>
          <p:spPr>
            <a:xfrm>
              <a:off x="7230632" y="2493389"/>
              <a:ext cx="128471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Brook Taylor</a:t>
              </a:r>
            </a:p>
            <a:p>
              <a:pPr algn="ctr"/>
              <a:r>
                <a:rPr lang="en-US" sz="1600" dirty="0"/>
                <a:t>(1685-1731)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E9102F4-0C34-4E48-910A-3A906F826493}"/>
              </a:ext>
            </a:extLst>
          </p:cNvPr>
          <p:cNvGrpSpPr/>
          <p:nvPr/>
        </p:nvGrpSpPr>
        <p:grpSpPr>
          <a:xfrm>
            <a:off x="3145520" y="1770169"/>
            <a:ext cx="2852960" cy="2031214"/>
            <a:chOff x="2559698" y="3725739"/>
            <a:chExt cx="2852960" cy="203121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B77AEE00-06BE-4E90-B3E1-923FF42A1D0A}"/>
                    </a:ext>
                  </a:extLst>
                </p:cNvPr>
                <p:cNvSpPr txBox="1"/>
                <p:nvPr/>
              </p:nvSpPr>
              <p:spPr>
                <a:xfrm>
                  <a:off x="2559698" y="3725739"/>
                  <a:ext cx="2852960" cy="75552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=0</m:t>
                            </m:r>
                          </m:sub>
                          <m:sup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∞</m:t>
                            </m:r>
                          </m:sup>
                          <m:e>
                            <m:f>
                              <m:f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p>
                                </m:sSup>
                              </m:num>
                              <m:den>
                                <m:d>
                                  <m:d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!</m:t>
                                </m:r>
                              </m:den>
                            </m:f>
                            <m:sSup>
                              <m:sSup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p>
                            </m:sSup>
                          </m:e>
                        </m:nary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B77AEE00-06BE-4E90-B3E1-923FF42A1D0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9698" y="3725739"/>
                  <a:ext cx="2852960" cy="755528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6FEAAB93-E389-48B3-9CC3-B581DCBA09D8}"/>
                    </a:ext>
                  </a:extLst>
                </p:cNvPr>
                <p:cNvSpPr txBox="1"/>
                <p:nvPr/>
              </p:nvSpPr>
              <p:spPr>
                <a:xfrm>
                  <a:off x="2559698" y="5001425"/>
                  <a:ext cx="2443810" cy="75552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=0</m:t>
                            </m:r>
                          </m:sub>
                          <m:sup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∞</m:t>
                            </m:r>
                          </m:sup>
                          <m:e>
                            <m:f>
                              <m:f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p>
                                </m:sSup>
                              </m:num>
                              <m:den>
                                <m:d>
                                  <m:d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!</m:t>
                                </m:r>
                              </m:den>
                            </m:f>
                            <m:sSup>
                              <m:sSup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p>
                            </m:sSup>
                          </m:e>
                        </m:nary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6FEAAB93-E389-48B3-9CC3-B581DCBA09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9698" y="5001425"/>
                  <a:ext cx="2443810" cy="755528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9" name="Arrow: Curved Right 18">
            <a:extLst>
              <a:ext uri="{FF2B5EF4-FFF2-40B4-BE49-F238E27FC236}">
                <a16:creationId xmlns:a16="http://schemas.microsoft.com/office/drawing/2014/main" id="{BE292378-5226-4C52-B926-3A94B96A5956}"/>
              </a:ext>
            </a:extLst>
          </p:cNvPr>
          <p:cNvSpPr/>
          <p:nvPr/>
        </p:nvSpPr>
        <p:spPr>
          <a:xfrm>
            <a:off x="2582295" y="2147933"/>
            <a:ext cx="541101" cy="1317684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DB798D1-BF2C-4AE6-843D-91D79B47D6C2}"/>
                  </a:ext>
                </a:extLst>
              </p:cNvPr>
              <p:cNvSpPr txBox="1"/>
              <p:nvPr/>
            </p:nvSpPr>
            <p:spPr>
              <a:xfrm>
                <a:off x="379105" y="2398785"/>
                <a:ext cx="2150339" cy="9441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/>
                  <a:t>It is not obvious  from these formulas that </a:t>
                </a:r>
              </a:p>
              <a:p>
                <a:pPr algn="ctr"/>
                <a14:m>
                  <m:oMath xmlns:m="http://schemas.openxmlformats.org/officeDocument/2006/math">
                    <m:f>
                      <m:fPr>
                        <m:ctrlPr>
                          <a:rPr lang="en-US" sz="16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𝒅</m:t>
                        </m:r>
                      </m:num>
                      <m:den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𝒅𝒙</m:t>
                        </m:r>
                      </m:den>
                    </m:f>
                    <m:func>
                      <m:funcPr>
                        <m:ctrlPr>
                          <a:rPr lang="en-US" sz="1600" b="1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func>
                          <m:funcPr>
                            <m:ctrlP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1600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func>
                      </m:e>
                    </m:func>
                  </m:oMath>
                </a14:m>
                <a:r>
                  <a:rPr lang="en-US" sz="1600" b="1" dirty="0"/>
                  <a:t> 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DB798D1-BF2C-4AE6-843D-91D79B47D6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105" y="2398785"/>
                <a:ext cx="2150339" cy="944169"/>
              </a:xfrm>
              <a:prstGeom prst="rect">
                <a:avLst/>
              </a:prstGeom>
              <a:blipFill>
                <a:blip r:embed="rId6"/>
                <a:stretch>
                  <a:fillRect t="-1948" r="-1133" b="-6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BB12A306-547D-4844-BE71-FEFFACC80E67}"/>
              </a:ext>
            </a:extLst>
          </p:cNvPr>
          <p:cNvSpPr txBox="1"/>
          <p:nvPr/>
        </p:nvSpPr>
        <p:spPr>
          <a:xfrm>
            <a:off x="1289749" y="4332304"/>
            <a:ext cx="6155608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Generally, Taylor's Series will converge much </a:t>
            </a:r>
            <a:r>
              <a:rPr lang="en-US" sz="2000" b="1" dirty="0"/>
              <a:t>faster</a:t>
            </a:r>
            <a:r>
              <a:rPr lang="en-US" sz="2000" dirty="0"/>
              <a:t> than Newton's Binomial Expansion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Many physics derivations estimate an equation using a </a:t>
            </a:r>
            <a:r>
              <a:rPr lang="en-US" sz="2000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3</a:t>
            </a:r>
            <a:r>
              <a:rPr lang="en-US" sz="2000" baseline="30000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rd</a:t>
            </a:r>
            <a:r>
              <a:rPr lang="en-US" sz="2000" dirty="0"/>
              <a:t> order Taylor Series – it is important to understand how this approximation is built!</a:t>
            </a:r>
          </a:p>
        </p:txBody>
      </p:sp>
    </p:spTree>
    <p:extLst>
      <p:ext uri="{BB962C8B-B14F-4D97-AF65-F5344CB8AC3E}">
        <p14:creationId xmlns:p14="http://schemas.microsoft.com/office/powerpoint/2010/main" val="289623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taylor_series.py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A3F5F0-04D2-459A-B2CD-D565C2E8AC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2952" y="1635731"/>
            <a:ext cx="5238095" cy="4857143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454FF91F-B4ED-4D8B-AB30-AE71C3EA3549}"/>
              </a:ext>
            </a:extLst>
          </p:cNvPr>
          <p:cNvGrpSpPr/>
          <p:nvPr/>
        </p:nvGrpSpPr>
        <p:grpSpPr>
          <a:xfrm>
            <a:off x="5071056" y="2122433"/>
            <a:ext cx="1076632" cy="369332"/>
            <a:chOff x="4968362" y="2079211"/>
            <a:chExt cx="1076632" cy="369332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C5247FA7-840F-4434-A078-827B1D65E84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71E4524-43A6-460B-83C4-A24FA2DA8282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65DD068-A8E3-45CA-8A7D-4C8F18A4D573}"/>
              </a:ext>
            </a:extLst>
          </p:cNvPr>
          <p:cNvGrpSpPr/>
          <p:nvPr/>
        </p:nvGrpSpPr>
        <p:grpSpPr>
          <a:xfrm>
            <a:off x="6948334" y="2792049"/>
            <a:ext cx="1076632" cy="369332"/>
            <a:chOff x="4704120" y="2356972"/>
            <a:chExt cx="1076632" cy="369332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A03BEAB5-1B3F-4D6E-97B0-0A742154FEF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02863F9-266C-4DE0-BDF1-9173A163C29C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ECD2057-FEE6-4D53-BE3F-DACE151B003A}"/>
              </a:ext>
            </a:extLst>
          </p:cNvPr>
          <p:cNvGrpSpPr/>
          <p:nvPr/>
        </p:nvGrpSpPr>
        <p:grpSpPr>
          <a:xfrm>
            <a:off x="6051823" y="3923573"/>
            <a:ext cx="1068643" cy="369332"/>
            <a:chOff x="3647644" y="4910075"/>
            <a:chExt cx="1068643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6CE98FA-284A-425A-A15A-AD311C583020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5C950A7D-609B-496F-AD56-545C56DF82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EC8EE36-D356-4F0E-9CB4-5401DECBBE8E}"/>
              </a:ext>
            </a:extLst>
          </p:cNvPr>
          <p:cNvGrpSpPr/>
          <p:nvPr/>
        </p:nvGrpSpPr>
        <p:grpSpPr>
          <a:xfrm>
            <a:off x="6147688" y="4133034"/>
            <a:ext cx="1064340" cy="369332"/>
            <a:chOff x="3647644" y="5421073"/>
            <a:chExt cx="1064340" cy="36933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2BDBDE2-D9B5-469F-90F2-912AB283940B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828DE197-9EEB-4DB8-9BAC-5B42E06230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58F3D12-CBD0-4F22-AD3B-77E0A8617B6D}"/>
              </a:ext>
            </a:extLst>
          </p:cNvPr>
          <p:cNvGrpSpPr/>
          <p:nvPr/>
        </p:nvGrpSpPr>
        <p:grpSpPr>
          <a:xfrm>
            <a:off x="6457950" y="4495805"/>
            <a:ext cx="1068643" cy="369332"/>
            <a:chOff x="3647644" y="5359159"/>
            <a:chExt cx="1068643" cy="369332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86A11DB-2740-4427-A7BC-80D90BB562D0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A2991207-F294-460E-8C68-AA6F1C07170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016C8655-60B9-4C2A-B346-A652445D218C}"/>
              </a:ext>
            </a:extLst>
          </p:cNvPr>
          <p:cNvGrpSpPr/>
          <p:nvPr/>
        </p:nvGrpSpPr>
        <p:grpSpPr>
          <a:xfrm>
            <a:off x="3822757" y="5387883"/>
            <a:ext cx="1076632" cy="369332"/>
            <a:chOff x="2157212" y="5356391"/>
            <a:chExt cx="1076632" cy="369332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668ABD8-BF4A-49C8-B854-B4FC4123D81F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06B1470F-5AD9-47E5-924D-A5046D7B75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772AB108-4D51-46A2-870A-1B2AF98166A8}"/>
              </a:ext>
            </a:extLst>
          </p:cNvPr>
          <p:cNvGrpSpPr/>
          <p:nvPr/>
        </p:nvGrpSpPr>
        <p:grpSpPr>
          <a:xfrm>
            <a:off x="3667899" y="5577407"/>
            <a:ext cx="1084769" cy="369332"/>
            <a:chOff x="3912011" y="6259384"/>
            <a:chExt cx="1084769" cy="3693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121C4BD-0B5D-46F7-B04D-E1CC6695BD58}"/>
                </a:ext>
              </a:extLst>
            </p:cNvPr>
            <p:cNvSpPr txBox="1"/>
            <p:nvPr/>
          </p:nvSpPr>
          <p:spPr>
            <a:xfrm>
              <a:off x="4613322" y="6259384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50D7C747-9DB5-44A3-AA15-8B51E0321C0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12011" y="6444050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22C384F-E68F-40A8-B36C-D72AB1C4FF2B}"/>
              </a:ext>
            </a:extLst>
          </p:cNvPr>
          <p:cNvGrpSpPr/>
          <p:nvPr/>
        </p:nvGrpSpPr>
        <p:grpSpPr>
          <a:xfrm>
            <a:off x="5819456" y="5943083"/>
            <a:ext cx="1084769" cy="369332"/>
            <a:chOff x="3912011" y="6259384"/>
            <a:chExt cx="1084769" cy="36933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FFBBD35-2F3B-4696-9875-EC0012E1D718}"/>
                </a:ext>
              </a:extLst>
            </p:cNvPr>
            <p:cNvSpPr txBox="1"/>
            <p:nvPr/>
          </p:nvSpPr>
          <p:spPr>
            <a:xfrm>
              <a:off x="4613322" y="6259384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8B6C66B0-15F7-4D75-BECE-30442FCAD58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12011" y="6444050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56772B1-D57A-4029-9199-8F513D5C6FD6}"/>
                  </a:ext>
                </a:extLst>
              </p:cNvPr>
              <p:cNvSpPr txBox="1"/>
              <p:nvPr/>
            </p:nvSpPr>
            <p:spPr>
              <a:xfrm>
                <a:off x="5398713" y="5506080"/>
                <a:ext cx="2618153" cy="2769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56772B1-D57A-4029-9199-8F513D5C6F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8713" y="5506080"/>
                <a:ext cx="2618153" cy="276999"/>
              </a:xfrm>
              <a:prstGeom prst="rect">
                <a:avLst/>
              </a:prstGeom>
              <a:blipFill>
                <a:blip r:embed="rId4"/>
                <a:stretch>
                  <a:fillRect l="-1624" r="-696" b="-2916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69D7F542-02F6-47D6-AFD8-89069C57F25C}"/>
              </a:ext>
            </a:extLst>
          </p:cNvPr>
          <p:cNvSpPr/>
          <p:nvPr/>
        </p:nvSpPr>
        <p:spPr>
          <a:xfrm>
            <a:off x="3945194" y="6021455"/>
            <a:ext cx="1423801" cy="172868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696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Pascal's Triangle &amp; Combinations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C9CCE5F-D332-432F-B541-FC8848DCCEBB}"/>
                  </a:ext>
                </a:extLst>
              </p:cNvPr>
              <p:cNvSpPr txBox="1"/>
              <p:nvPr/>
            </p:nvSpPr>
            <p:spPr>
              <a:xfrm>
                <a:off x="2329527" y="1527239"/>
                <a:ext cx="261180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C9CCE5F-D332-432F-B541-FC8848DCCE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9527" y="1527239"/>
                <a:ext cx="2611805" cy="276999"/>
              </a:xfrm>
              <a:prstGeom prst="rect">
                <a:avLst/>
              </a:prstGeom>
              <a:blipFill>
                <a:blip r:embed="rId3"/>
                <a:stretch>
                  <a:fillRect t="-4444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5E7027B-1C38-4B3F-BED3-DFBBB3A43754}"/>
                  </a:ext>
                </a:extLst>
              </p:cNvPr>
              <p:cNvSpPr txBox="1"/>
              <p:nvPr/>
            </p:nvSpPr>
            <p:spPr>
              <a:xfrm>
                <a:off x="2329527" y="1960435"/>
                <a:ext cx="350230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+3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+3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5E7027B-1C38-4B3F-BED3-DFBBB3A437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9527" y="1960435"/>
                <a:ext cx="3502304" cy="276999"/>
              </a:xfrm>
              <a:prstGeom prst="rect">
                <a:avLst/>
              </a:prstGeom>
              <a:blipFill>
                <a:blip r:embed="rId4"/>
                <a:stretch>
                  <a:fillRect t="-4444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F68C4DAE-14E2-4E03-B174-9E65726E98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9138" y="2903497"/>
            <a:ext cx="5965723" cy="3589377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82E19219-18CB-46FC-831E-186DC8722ACB}"/>
              </a:ext>
            </a:extLst>
          </p:cNvPr>
          <p:cNvSpPr/>
          <p:nvPr/>
        </p:nvSpPr>
        <p:spPr>
          <a:xfrm>
            <a:off x="3429000" y="2322871"/>
            <a:ext cx="3229897" cy="40641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BA292F91-6B02-41F9-9014-498981F338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3449" y="2040269"/>
            <a:ext cx="1466171" cy="1460186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04098B3D-D8F5-431A-9BAB-EEF4DCFC8E1E}"/>
              </a:ext>
            </a:extLst>
          </p:cNvPr>
          <p:cNvSpPr/>
          <p:nvPr/>
        </p:nvSpPr>
        <p:spPr>
          <a:xfrm>
            <a:off x="3681438" y="3738681"/>
            <a:ext cx="1752575" cy="2165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0D9F2B7-08A7-44F6-B970-9C2D910232B0}"/>
                  </a:ext>
                </a:extLst>
              </p:cNvPr>
              <p:cNvSpPr txBox="1"/>
              <p:nvPr/>
            </p:nvSpPr>
            <p:spPr>
              <a:xfrm>
                <a:off x="2329527" y="2393631"/>
                <a:ext cx="448494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+4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+6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𝑎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0D9F2B7-08A7-44F6-B970-9C2D910232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9527" y="2393631"/>
                <a:ext cx="4484946" cy="276999"/>
              </a:xfrm>
              <a:prstGeom prst="rect">
                <a:avLst/>
              </a:prstGeom>
              <a:blipFill>
                <a:blip r:embed="rId7"/>
                <a:stretch>
                  <a:fillRect t="-4444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5E116BAF-1638-4BD6-B294-C48974C78468}"/>
              </a:ext>
            </a:extLst>
          </p:cNvPr>
          <p:cNvCxnSpPr>
            <a:cxnSpLocks/>
            <a:stCxn id="16" idx="3"/>
            <a:endCxn id="17" idx="3"/>
          </p:cNvCxnSpPr>
          <p:nvPr/>
        </p:nvCxnSpPr>
        <p:spPr>
          <a:xfrm flipH="1">
            <a:off x="5434013" y="2526080"/>
            <a:ext cx="1224884" cy="1320889"/>
          </a:xfrm>
          <a:prstGeom prst="bentConnector3">
            <a:avLst>
              <a:gd name="adj1" fmla="val -18663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A5D7A27-EA60-4741-94B9-F08CAE8E164C}"/>
                  </a:ext>
                </a:extLst>
              </p:cNvPr>
              <p:cNvSpPr txBox="1"/>
              <p:nvPr/>
            </p:nvSpPr>
            <p:spPr>
              <a:xfrm>
                <a:off x="6491522" y="4022112"/>
                <a:ext cx="2069028" cy="5596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𝑐𝑜𝑒𝑓𝑓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10!</m:t>
                          </m:r>
                        </m:num>
                        <m:den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10−5!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5!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A5D7A27-EA60-4741-94B9-F08CAE8E16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1522" y="4022112"/>
                <a:ext cx="2069028" cy="55964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DDCD13E-2ADB-4A16-A7B7-992ED03F10FF}"/>
                  </a:ext>
                </a:extLst>
              </p:cNvPr>
              <p:cNvSpPr txBox="1"/>
              <p:nvPr/>
            </p:nvSpPr>
            <p:spPr>
              <a:xfrm>
                <a:off x="7149218" y="4754701"/>
                <a:ext cx="67486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=252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DDCD13E-2ADB-4A16-A7B7-992ED03F10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9218" y="4754701"/>
                <a:ext cx="674864" cy="276999"/>
              </a:xfrm>
              <a:prstGeom prst="rect">
                <a:avLst/>
              </a:prstGeom>
              <a:blipFill>
                <a:blip r:embed="rId9"/>
                <a:stretch>
                  <a:fillRect l="-3636" r="-9091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ectangle 24">
            <a:extLst>
              <a:ext uri="{FF2B5EF4-FFF2-40B4-BE49-F238E27FC236}">
                <a16:creationId xmlns:a16="http://schemas.microsoft.com/office/drawing/2014/main" id="{3A98ADD2-4472-460F-8AA5-E6EA9D0F08AB}"/>
              </a:ext>
            </a:extLst>
          </p:cNvPr>
          <p:cNvSpPr/>
          <p:nvPr/>
        </p:nvSpPr>
        <p:spPr>
          <a:xfrm>
            <a:off x="7149218" y="4698185"/>
            <a:ext cx="741169" cy="365125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C575F41-9652-4352-B387-8F4B8C653516}"/>
              </a:ext>
            </a:extLst>
          </p:cNvPr>
          <p:cNvSpPr/>
          <p:nvPr/>
        </p:nvSpPr>
        <p:spPr>
          <a:xfrm>
            <a:off x="4380976" y="5003736"/>
            <a:ext cx="364855" cy="216577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9FE45E5B-FAEA-43A7-965B-548C7F650E09}"/>
              </a:ext>
            </a:extLst>
          </p:cNvPr>
          <p:cNvCxnSpPr>
            <a:stCxn id="25" idx="2"/>
            <a:endCxn id="26" idx="2"/>
          </p:cNvCxnSpPr>
          <p:nvPr/>
        </p:nvCxnSpPr>
        <p:spPr>
          <a:xfrm rot="5400000">
            <a:off x="5963103" y="3663612"/>
            <a:ext cx="157003" cy="2956399"/>
          </a:xfrm>
          <a:prstGeom prst="bentConnector3">
            <a:avLst>
              <a:gd name="adj1" fmla="val 278480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 34">
            <a:extLst>
              <a:ext uri="{FF2B5EF4-FFF2-40B4-BE49-F238E27FC236}">
                <a16:creationId xmlns:a16="http://schemas.microsoft.com/office/drawing/2014/main" id="{B65A1259-DCEE-41F4-8B2F-26FF5B5F1E8A}"/>
              </a:ext>
            </a:extLst>
          </p:cNvPr>
          <p:cNvGrpSpPr/>
          <p:nvPr/>
        </p:nvGrpSpPr>
        <p:grpSpPr>
          <a:xfrm>
            <a:off x="2919461" y="2814725"/>
            <a:ext cx="1294364" cy="369332"/>
            <a:chOff x="2842559" y="2860848"/>
            <a:chExt cx="1294364" cy="369332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E591645-A057-4696-B063-484883854FE5}"/>
                </a:ext>
              </a:extLst>
            </p:cNvPr>
            <p:cNvSpPr txBox="1"/>
            <p:nvPr/>
          </p:nvSpPr>
          <p:spPr>
            <a:xfrm>
              <a:off x="2842559" y="2860848"/>
              <a:ext cx="8867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n>
                    <a:solidFill>
                      <a:srgbClr val="0070C0"/>
                    </a:solidFill>
                  </a:ln>
                  <a:solidFill>
                    <a:srgbClr val="0070C0"/>
                  </a:solidFill>
                </a:rPr>
                <a:t>Row 0</a:t>
              </a:r>
            </a:p>
          </p:txBody>
        </p:sp>
        <p:cxnSp>
          <p:nvCxnSpPr>
            <p:cNvPr id="34" name="Connector: Elbow 33">
              <a:extLst>
                <a:ext uri="{FF2B5EF4-FFF2-40B4-BE49-F238E27FC236}">
                  <a16:creationId xmlns:a16="http://schemas.microsoft.com/office/drawing/2014/main" id="{91A8D90E-5927-45B4-902C-8B54A89B324D}"/>
                </a:ext>
              </a:extLst>
            </p:cNvPr>
            <p:cNvCxnSpPr>
              <a:cxnSpLocks/>
              <a:stCxn id="30" idx="3"/>
            </p:cNvCxnSpPr>
            <p:nvPr/>
          </p:nvCxnSpPr>
          <p:spPr>
            <a:xfrm>
              <a:off x="3729340" y="3045514"/>
              <a:ext cx="407583" cy="0"/>
            </a:xfrm>
            <a:prstGeom prst="bentConnector3">
              <a:avLst>
                <a:gd name="adj1" fmla="val 50000"/>
              </a:avLst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F5B3ECCD-A16E-4A4A-92E6-BA2C6FF69331}"/>
              </a:ext>
            </a:extLst>
          </p:cNvPr>
          <p:cNvGrpSpPr/>
          <p:nvPr/>
        </p:nvGrpSpPr>
        <p:grpSpPr>
          <a:xfrm>
            <a:off x="1624197" y="4927358"/>
            <a:ext cx="905853" cy="369332"/>
            <a:chOff x="3231070" y="2860848"/>
            <a:chExt cx="905853" cy="3693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7616DCF-B76A-420F-97DE-BF042BFD6A71}"/>
                </a:ext>
              </a:extLst>
            </p:cNvPr>
            <p:cNvSpPr txBox="1"/>
            <p:nvPr/>
          </p:nvSpPr>
          <p:spPr>
            <a:xfrm>
              <a:off x="3231070" y="2860848"/>
              <a:ext cx="425424" cy="369332"/>
            </a:xfrm>
            <a:prstGeom prst="rect">
              <a:avLst/>
            </a:prstGeom>
            <a:solidFill>
              <a:srgbClr val="0070C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rPr>
                <a:t>10</a:t>
              </a:r>
            </a:p>
          </p:txBody>
        </p:sp>
        <p:cxnSp>
          <p:nvCxnSpPr>
            <p:cNvPr id="38" name="Connector: Elbow 37">
              <a:extLst>
                <a:ext uri="{FF2B5EF4-FFF2-40B4-BE49-F238E27FC236}">
                  <a16:creationId xmlns:a16="http://schemas.microsoft.com/office/drawing/2014/main" id="{D75DB156-73E8-4AE1-A842-8632823FB551}"/>
                </a:ext>
              </a:extLst>
            </p:cNvPr>
            <p:cNvCxnSpPr>
              <a:cxnSpLocks/>
              <a:stCxn id="37" idx="3"/>
            </p:cNvCxnSpPr>
            <p:nvPr/>
          </p:nvCxnSpPr>
          <p:spPr>
            <a:xfrm>
              <a:off x="3656494" y="3045514"/>
              <a:ext cx="480429" cy="0"/>
            </a:xfrm>
            <a:prstGeom prst="bentConnector3">
              <a:avLst/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705C2285-BC9A-450C-90CC-3E587B8ADB7A}"/>
              </a:ext>
            </a:extLst>
          </p:cNvPr>
          <p:cNvGrpSpPr/>
          <p:nvPr/>
        </p:nvGrpSpPr>
        <p:grpSpPr>
          <a:xfrm>
            <a:off x="1962206" y="3895110"/>
            <a:ext cx="1136126" cy="772762"/>
            <a:chOff x="1796036" y="4127259"/>
            <a:chExt cx="1136126" cy="772762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960322A-7242-4C18-9196-67BDDAC70B40}"/>
                </a:ext>
              </a:extLst>
            </p:cNvPr>
            <p:cNvSpPr txBox="1"/>
            <p:nvPr/>
          </p:nvSpPr>
          <p:spPr>
            <a:xfrm>
              <a:off x="1796036" y="4127259"/>
              <a:ext cx="1136126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n>
                    <a:solidFill>
                      <a:srgbClr val="0070C0"/>
                    </a:solidFill>
                  </a:ln>
                  <a:solidFill>
                    <a:srgbClr val="0070C0"/>
                  </a:solidFill>
                </a:rPr>
                <a:t>Column 0</a:t>
              </a:r>
            </a:p>
          </p:txBody>
        </p:sp>
        <p:cxnSp>
          <p:nvCxnSpPr>
            <p:cNvPr id="43" name="Connector: Elbow 42">
              <a:extLst>
                <a:ext uri="{FF2B5EF4-FFF2-40B4-BE49-F238E27FC236}">
                  <a16:creationId xmlns:a16="http://schemas.microsoft.com/office/drawing/2014/main" id="{96FD97D3-C9B4-4955-9C9A-2BDF5AD723D0}"/>
                </a:ext>
              </a:extLst>
            </p:cNvPr>
            <p:cNvCxnSpPr>
              <a:cxnSpLocks/>
              <a:stCxn id="41" idx="2"/>
            </p:cNvCxnSpPr>
            <p:nvPr/>
          </p:nvCxnSpPr>
          <p:spPr>
            <a:xfrm rot="16200000" flipH="1">
              <a:off x="2393450" y="4481112"/>
              <a:ext cx="389558" cy="448260"/>
            </a:xfrm>
            <a:prstGeom prst="bentConnector2">
              <a:avLst/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324E1736-E4F8-4948-B897-51AB9532B794}"/>
              </a:ext>
            </a:extLst>
          </p:cNvPr>
          <p:cNvGrpSpPr/>
          <p:nvPr/>
        </p:nvGrpSpPr>
        <p:grpSpPr>
          <a:xfrm>
            <a:off x="4438123" y="4239848"/>
            <a:ext cx="226906" cy="766410"/>
            <a:chOff x="4438123" y="4239848"/>
            <a:chExt cx="226906" cy="766410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223D0564-A1A0-4370-86F7-85537F5B154D}"/>
                </a:ext>
              </a:extLst>
            </p:cNvPr>
            <p:cNvSpPr txBox="1"/>
            <p:nvPr/>
          </p:nvSpPr>
          <p:spPr>
            <a:xfrm>
              <a:off x="4438123" y="4239848"/>
              <a:ext cx="226906" cy="369332"/>
            </a:xfrm>
            <a:prstGeom prst="rect">
              <a:avLst/>
            </a:prstGeom>
            <a:solidFill>
              <a:srgbClr val="0070C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rPr>
                <a:t>5</a:t>
              </a:r>
            </a:p>
          </p:txBody>
        </p:sp>
        <p:cxnSp>
          <p:nvCxnSpPr>
            <p:cNvPr id="48" name="Connector: Elbow 47">
              <a:extLst>
                <a:ext uri="{FF2B5EF4-FFF2-40B4-BE49-F238E27FC236}">
                  <a16:creationId xmlns:a16="http://schemas.microsoft.com/office/drawing/2014/main" id="{455B5273-98C7-4637-9E42-3FB4ABD66696}"/>
                </a:ext>
              </a:extLst>
            </p:cNvPr>
            <p:cNvCxnSpPr>
              <a:cxnSpLocks/>
              <a:stCxn id="47" idx="2"/>
            </p:cNvCxnSpPr>
            <p:nvPr/>
          </p:nvCxnSpPr>
          <p:spPr>
            <a:xfrm rot="5400000">
              <a:off x="4353037" y="4807719"/>
              <a:ext cx="397078" cy="0"/>
            </a:xfrm>
            <a:prstGeom prst="bentConnector3">
              <a:avLst/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2201DCEC-7038-4EF6-851A-704FBF85D438}"/>
                  </a:ext>
                </a:extLst>
              </p:cNvPr>
              <p:cNvSpPr txBox="1"/>
              <p:nvPr/>
            </p:nvSpPr>
            <p:spPr>
              <a:xfrm>
                <a:off x="2932162" y="5868532"/>
                <a:ext cx="3279674" cy="3724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⋯+</m:t>
                      </m:r>
                      <m:r>
                        <a:rPr lang="en-US" b="0" i="1" smtClean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252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+⋯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2201DCEC-7038-4EF6-851A-704FBF85D4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2162" y="5868532"/>
                <a:ext cx="3279674" cy="3724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74735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500"/>
                            </p:stCondLst>
                            <p:childTnLst>
                              <p:par>
                                <p:cTn id="8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1000"/>
                            </p:stCondLst>
                            <p:childTnLst>
                              <p:par>
                                <p:cTn id="9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6" grpId="0" animBg="1"/>
      <p:bldP spid="17" grpId="0" animBg="1"/>
      <p:bldP spid="12" grpId="0"/>
      <p:bldP spid="23" grpId="0"/>
      <p:bldP spid="25" grpId="0" animBg="1"/>
      <p:bldP spid="26" grpId="0" animBg="1"/>
      <p:bldP spid="50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2E819C4-CC89-4C53-AB71-19E79F2E45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1558" y="1281361"/>
            <a:ext cx="6982220" cy="53889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taylor_series.py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40</a:t>
            </a:fld>
            <a:endParaRPr lang="en-US"/>
          </a:p>
        </p:txBody>
      </p:sp>
      <p:sp>
        <p:nvSpPr>
          <p:cNvPr id="42" name="Speech Bubble: Rectangle 41">
            <a:extLst>
              <a:ext uri="{FF2B5EF4-FFF2-40B4-BE49-F238E27FC236}">
                <a16:creationId xmlns:a16="http://schemas.microsoft.com/office/drawing/2014/main" id="{9BE0BA89-3B95-4827-801B-65A9AB17DB84}"/>
              </a:ext>
            </a:extLst>
          </p:cNvPr>
          <p:cNvSpPr/>
          <p:nvPr/>
        </p:nvSpPr>
        <p:spPr>
          <a:xfrm>
            <a:off x="2110862" y="4549878"/>
            <a:ext cx="1327355" cy="671052"/>
          </a:xfrm>
          <a:prstGeom prst="wedgeRectCallout">
            <a:avLst>
              <a:gd name="adj1" fmla="val 91389"/>
              <a:gd name="adj2" fmla="val 1305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This is the exact curve</a:t>
            </a:r>
          </a:p>
        </p:txBody>
      </p:sp>
      <p:sp>
        <p:nvSpPr>
          <p:cNvPr id="43" name="Speech Bubble: Rectangle 42">
            <a:extLst>
              <a:ext uri="{FF2B5EF4-FFF2-40B4-BE49-F238E27FC236}">
                <a16:creationId xmlns:a16="http://schemas.microsoft.com/office/drawing/2014/main" id="{8E3D3973-B2F6-4549-8D9E-4D536BBE0254}"/>
              </a:ext>
            </a:extLst>
          </p:cNvPr>
          <p:cNvSpPr/>
          <p:nvPr/>
        </p:nvSpPr>
        <p:spPr>
          <a:xfrm>
            <a:off x="628650" y="2495481"/>
            <a:ext cx="2057400" cy="1210104"/>
          </a:xfrm>
          <a:prstGeom prst="wedgeRectCallout">
            <a:avLst>
              <a:gd name="adj1" fmla="val 64866"/>
              <a:gd name="adj2" fmla="val -2960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Even with fewer terms, the Taylor series fits closer than Newton's</a:t>
            </a:r>
          </a:p>
        </p:txBody>
      </p:sp>
      <p:sp>
        <p:nvSpPr>
          <p:cNvPr id="44" name="Speech Bubble: Rectangle 43">
            <a:extLst>
              <a:ext uri="{FF2B5EF4-FFF2-40B4-BE49-F238E27FC236}">
                <a16:creationId xmlns:a16="http://schemas.microsoft.com/office/drawing/2014/main" id="{C4F01E23-F32E-4991-BF97-197A67EB654C}"/>
              </a:ext>
            </a:extLst>
          </p:cNvPr>
          <p:cNvSpPr/>
          <p:nvPr/>
        </p:nvSpPr>
        <p:spPr>
          <a:xfrm>
            <a:off x="6520721" y="4173019"/>
            <a:ext cx="2286000" cy="1624548"/>
          </a:xfrm>
          <a:prstGeom prst="wedgeRectCallout">
            <a:avLst>
              <a:gd name="adj1" fmla="val -53468"/>
              <a:gd name="adj2" fmla="val -8184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Euler's Method tracks better than Taylor's series but after 20 iterations it is no longer estimating well</a:t>
            </a:r>
          </a:p>
        </p:txBody>
      </p:sp>
    </p:spTree>
    <p:extLst>
      <p:ext uri="{BB962C8B-B14F-4D97-AF65-F5344CB8AC3E}">
        <p14:creationId xmlns:p14="http://schemas.microsoft.com/office/powerpoint/2010/main" val="1290020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3" grpId="0" animBg="1"/>
      <p:bldP spid="44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2E819C4-CC89-4C53-AB71-19E79F2E45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1558" y="1281361"/>
            <a:ext cx="6982220" cy="538891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8BB103B-CB53-FD76-33BB-C6E92124DE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9222" y="2071992"/>
            <a:ext cx="3419711" cy="41650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FF0000"/>
                </a:solidFill>
                <a:latin typeface="+mn-lt"/>
              </a:rPr>
              <a:t>Edit</a:t>
            </a:r>
            <a:r>
              <a:rPr lang="en-US" sz="3200" b="1" dirty="0">
                <a:solidFill>
                  <a:srgbClr val="00B05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then</a:t>
            </a:r>
            <a:r>
              <a:rPr lang="en-US" sz="3200" b="1" dirty="0">
                <a:solidFill>
                  <a:srgbClr val="00B050"/>
                </a:solidFill>
                <a:latin typeface="+mn-lt"/>
              </a:rPr>
              <a:t> Run</a:t>
            </a:r>
            <a:r>
              <a:rPr lang="en-US" sz="3200" dirty="0">
                <a:latin typeface="+mn-lt"/>
              </a:rPr>
              <a:t> taylor_series.py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41</a:t>
            </a:fld>
            <a:endParaRPr lang="en-US"/>
          </a:p>
        </p:txBody>
      </p:sp>
      <p:sp>
        <p:nvSpPr>
          <p:cNvPr id="42" name="Speech Bubble: Rectangle 41">
            <a:extLst>
              <a:ext uri="{FF2B5EF4-FFF2-40B4-BE49-F238E27FC236}">
                <a16:creationId xmlns:a16="http://schemas.microsoft.com/office/drawing/2014/main" id="{9BE0BA89-3B95-4827-801B-65A9AB17DB84}"/>
              </a:ext>
            </a:extLst>
          </p:cNvPr>
          <p:cNvSpPr/>
          <p:nvPr/>
        </p:nvSpPr>
        <p:spPr>
          <a:xfrm>
            <a:off x="2110862" y="4549878"/>
            <a:ext cx="1327355" cy="671052"/>
          </a:xfrm>
          <a:prstGeom prst="wedgeRectCallout">
            <a:avLst>
              <a:gd name="adj1" fmla="val 91389"/>
              <a:gd name="adj2" fmla="val 1305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This is the exact curve</a:t>
            </a:r>
          </a:p>
        </p:txBody>
      </p:sp>
      <p:sp>
        <p:nvSpPr>
          <p:cNvPr id="43" name="Speech Bubble: Rectangle 42">
            <a:extLst>
              <a:ext uri="{FF2B5EF4-FFF2-40B4-BE49-F238E27FC236}">
                <a16:creationId xmlns:a16="http://schemas.microsoft.com/office/drawing/2014/main" id="{8E3D3973-B2F6-4549-8D9E-4D536BBE0254}"/>
              </a:ext>
            </a:extLst>
          </p:cNvPr>
          <p:cNvSpPr/>
          <p:nvPr/>
        </p:nvSpPr>
        <p:spPr>
          <a:xfrm>
            <a:off x="628650" y="2495481"/>
            <a:ext cx="2057400" cy="1210104"/>
          </a:xfrm>
          <a:prstGeom prst="wedgeRectCallout">
            <a:avLst>
              <a:gd name="adj1" fmla="val 64866"/>
              <a:gd name="adj2" fmla="val -2960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Even with fewer terms, the Taylor series fits closer than Newton's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CBF295B-1604-4F1C-81E2-772F944AE903}"/>
              </a:ext>
            </a:extLst>
          </p:cNvPr>
          <p:cNvGrpSpPr/>
          <p:nvPr/>
        </p:nvGrpSpPr>
        <p:grpSpPr>
          <a:xfrm>
            <a:off x="7401694" y="2215140"/>
            <a:ext cx="1076632" cy="369332"/>
            <a:chOff x="4968362" y="2079211"/>
            <a:chExt cx="1076632" cy="369332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7814DE3A-9759-4365-95C0-4095320A02E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12FAE3F-5D40-41ED-B680-C963866B2955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13" name="Speech Bubble: Rectangle 12">
            <a:extLst>
              <a:ext uri="{FF2B5EF4-FFF2-40B4-BE49-F238E27FC236}">
                <a16:creationId xmlns:a16="http://schemas.microsoft.com/office/drawing/2014/main" id="{965FE772-C08D-11CD-7AAE-D86AD57988D4}"/>
              </a:ext>
            </a:extLst>
          </p:cNvPr>
          <p:cNvSpPr/>
          <p:nvPr/>
        </p:nvSpPr>
        <p:spPr>
          <a:xfrm>
            <a:off x="6520721" y="4173019"/>
            <a:ext cx="2286000" cy="1624548"/>
          </a:xfrm>
          <a:prstGeom prst="wedgeRectCallout">
            <a:avLst>
              <a:gd name="adj1" fmla="val -53468"/>
              <a:gd name="adj2" fmla="val -8184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Euler's Method tracks better than Taylor's series but after 20 iterations it is no longer estimating well</a:t>
            </a:r>
          </a:p>
        </p:txBody>
      </p:sp>
    </p:spTree>
    <p:extLst>
      <p:ext uri="{BB962C8B-B14F-4D97-AF65-F5344CB8AC3E}">
        <p14:creationId xmlns:p14="http://schemas.microsoft.com/office/powerpoint/2010/main" val="1013066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528E13B-99F1-471A-8262-1E2BE6F998EF}"/>
                  </a:ext>
                </a:extLst>
              </p:cNvPr>
              <p:cNvSpPr txBox="1"/>
              <p:nvPr/>
            </p:nvSpPr>
            <p:spPr>
              <a:xfrm>
                <a:off x="4818422" y="1621101"/>
                <a:ext cx="3696928" cy="6726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8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3!</m:t>
                          </m:r>
                        </m:den>
                      </m:f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18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18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528E13B-99F1-471A-8262-1E2BE6F998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8422" y="1621101"/>
                <a:ext cx="3696928" cy="67268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Euler's Formula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7996880-625B-48EC-9A4F-11CBE062C5A6}"/>
                  </a:ext>
                </a:extLst>
              </p:cNvPr>
              <p:cNvSpPr txBox="1"/>
              <p:nvPr/>
            </p:nvSpPr>
            <p:spPr>
              <a:xfrm>
                <a:off x="628650" y="1621100"/>
                <a:ext cx="3696928" cy="6726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800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=1−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2!</m:t>
                          </m:r>
                        </m:den>
                      </m:f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18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18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7996880-625B-48EC-9A4F-11CBE062C5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1621100"/>
                <a:ext cx="3696928" cy="67268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6BAEDAD-8EB0-4B37-82D1-A5E07F11DF90}"/>
                  </a:ext>
                </a:extLst>
              </p:cNvPr>
              <p:cNvSpPr txBox="1"/>
              <p:nvPr/>
            </p:nvSpPr>
            <p:spPr>
              <a:xfrm>
                <a:off x="2174774" y="2536811"/>
                <a:ext cx="4794453" cy="6521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=1+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2!</m:t>
                          </m:r>
                        </m:den>
                      </m:f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18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18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18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6BAEDAD-8EB0-4B37-82D1-A5E07F11DF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4774" y="2536811"/>
                <a:ext cx="4794453" cy="65210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D9BAD45-53A6-4819-99CC-E83E18759442}"/>
                  </a:ext>
                </a:extLst>
              </p:cNvPr>
              <p:cNvSpPr txBox="1"/>
              <p:nvPr/>
            </p:nvSpPr>
            <p:spPr>
              <a:xfrm>
                <a:off x="1297550" y="3381153"/>
                <a:ext cx="6548900" cy="6521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𝑖𝑥</m:t>
                          </m:r>
                        </m:sup>
                      </m:sSup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=1+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𝑖𝑥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𝑖𝑥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2!</m:t>
                          </m:r>
                        </m:den>
                      </m:f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𝑖𝑥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18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𝑖𝑥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18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𝑖𝑥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18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𝑖𝑥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𝑖𝑥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D9BAD45-53A6-4819-99CC-E83E187594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7550" y="3381153"/>
                <a:ext cx="6548900" cy="65210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6DE1947-39FA-49F1-8828-576679EB3040}"/>
                  </a:ext>
                </a:extLst>
              </p:cNvPr>
              <p:cNvSpPr txBox="1"/>
              <p:nvPr/>
            </p:nvSpPr>
            <p:spPr>
              <a:xfrm>
                <a:off x="1643524" y="4225495"/>
                <a:ext cx="5856953" cy="6521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𝑖𝑥</m:t>
                          </m:r>
                        </m:sup>
                      </m:sSup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=1+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𝑖𝑥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2!</m:t>
                          </m:r>
                        </m:den>
                      </m:f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𝑖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18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𝑖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𝑖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+……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6DE1947-39FA-49F1-8828-576679EB30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3524" y="4225495"/>
                <a:ext cx="5856953" cy="65210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E443019-7330-41A2-9436-20B1CCC5E806}"/>
                  </a:ext>
                </a:extLst>
              </p:cNvPr>
              <p:cNvSpPr txBox="1"/>
              <p:nvPr/>
            </p:nvSpPr>
            <p:spPr>
              <a:xfrm>
                <a:off x="1508329" y="5069838"/>
                <a:ext cx="6127342" cy="72423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𝑖𝑥</m:t>
                          </m:r>
                        </m:sup>
                      </m:sSup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2!</m:t>
                              </m:r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4!</m:t>
                              </m:r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6!</m:t>
                              </m:r>
                            </m:den>
                          </m:f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𝑖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3!</m:t>
                              </m:r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5!</m:t>
                              </m:r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7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7!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E443019-7330-41A2-9436-20B1CCC5E8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8329" y="5069838"/>
                <a:ext cx="6127342" cy="72423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E91F8F4-0B7E-41E6-B50D-F8996C633941}"/>
                  </a:ext>
                </a:extLst>
              </p:cNvPr>
              <p:cNvSpPr txBox="1"/>
              <p:nvPr/>
            </p:nvSpPr>
            <p:spPr>
              <a:xfrm>
                <a:off x="3524021" y="5986316"/>
                <a:ext cx="2000163" cy="2859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𝑖𝑥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E91F8F4-0B7E-41E6-B50D-F8996C6339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4021" y="5986316"/>
                <a:ext cx="2000163" cy="285912"/>
              </a:xfrm>
              <a:prstGeom prst="rect">
                <a:avLst/>
              </a:prstGeom>
              <a:blipFill>
                <a:blip r:embed="rId10"/>
                <a:stretch>
                  <a:fillRect l="-1220" t="-4255" r="-915" b="-8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1E1DFA34-BC5E-4BA1-9B33-9DD3777A8E67}"/>
              </a:ext>
            </a:extLst>
          </p:cNvPr>
          <p:cNvSpPr/>
          <p:nvPr/>
        </p:nvSpPr>
        <p:spPr>
          <a:xfrm>
            <a:off x="3170903" y="5158326"/>
            <a:ext cx="162232" cy="1670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50B5A98-F6F1-46D9-BE73-24CC872DCE50}"/>
              </a:ext>
            </a:extLst>
          </p:cNvPr>
          <p:cNvSpPr/>
          <p:nvPr/>
        </p:nvSpPr>
        <p:spPr>
          <a:xfrm>
            <a:off x="5658467" y="5159634"/>
            <a:ext cx="162232" cy="1670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CC418A8D-890F-46B4-BD75-3C4A209CD159}"/>
              </a:ext>
            </a:extLst>
          </p:cNvPr>
          <p:cNvCxnSpPr>
            <a:cxnSpLocks/>
            <a:stCxn id="11" idx="0"/>
            <a:endCxn id="3" idx="0"/>
          </p:cNvCxnSpPr>
          <p:nvPr/>
        </p:nvCxnSpPr>
        <p:spPr>
          <a:xfrm rot="16200000" flipH="1">
            <a:off x="1095953" y="3002261"/>
            <a:ext cx="3537226" cy="774905"/>
          </a:xfrm>
          <a:prstGeom prst="bentConnector5">
            <a:avLst>
              <a:gd name="adj1" fmla="val -6463"/>
              <a:gd name="adj2" fmla="val -261063"/>
              <a:gd name="adj3" fmla="val 92865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3495717C-2117-4A32-A7CF-17CB54952AD3}"/>
              </a:ext>
            </a:extLst>
          </p:cNvPr>
          <p:cNvCxnSpPr>
            <a:cxnSpLocks/>
            <a:stCxn id="10" idx="0"/>
            <a:endCxn id="13" idx="0"/>
          </p:cNvCxnSpPr>
          <p:nvPr/>
        </p:nvCxnSpPr>
        <p:spPr>
          <a:xfrm rot="16200000" flipH="1" flipV="1">
            <a:off x="4433968" y="2926715"/>
            <a:ext cx="3538533" cy="927303"/>
          </a:xfrm>
          <a:prstGeom prst="bentConnector5">
            <a:avLst>
              <a:gd name="adj1" fmla="val -6460"/>
              <a:gd name="adj2" fmla="val -223990"/>
              <a:gd name="adj3" fmla="val 93474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4813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9" grpId="0"/>
      <p:bldP spid="12" grpId="0"/>
      <p:bldP spid="14" grpId="0"/>
      <p:bldP spid="15" grpId="0"/>
      <p:bldP spid="16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52F41-D57C-488A-A963-AC86F42575F3}" type="slidenum">
              <a:rPr lang="en-US" smtClean="0"/>
              <a:t>43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2247286" y="789913"/>
            <a:ext cx="46494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0070C0"/>
                </a:solidFill>
              </a:rPr>
              <a:t>All of Physics is Waves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1866901" y="1828799"/>
            <a:ext cx="5410199" cy="3477876"/>
            <a:chOff x="1263446" y="1828799"/>
            <a:chExt cx="5410199" cy="3477876"/>
          </a:xfrm>
        </p:grpSpPr>
        <p:sp>
          <p:nvSpPr>
            <p:cNvPr id="4" name="TextBox 3"/>
            <p:cNvSpPr txBox="1"/>
            <p:nvPr/>
          </p:nvSpPr>
          <p:spPr>
            <a:xfrm>
              <a:off x="1263446" y="1828800"/>
              <a:ext cx="2861187" cy="34778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/>
                <a:t>Electrical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/>
                <a:t>Magnetic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/>
                <a:t>Acoustic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/>
                <a:t>Heat Flow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/>
                <a:t>Vibrational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/>
                <a:t>Torsional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/>
                <a:t>Nuclear / Quantum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/>
                <a:t>Gravitational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/>
                <a:t>Oceanic / Tidal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/>
                <a:t>Orbital Precession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/>
                <a:t>Springs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4419601" y="1828799"/>
              <a:ext cx="2254044" cy="34778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/>
                <a:t>Pendulums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/>
                <a:t>Tomography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/>
                <a:t>Stock Market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/>
                <a:t>Economics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/>
                <a:t>Astronomical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/>
                <a:t>Fluid Dynamics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/>
                <a:t>Earthquakes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/>
                <a:t>AC / DC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/>
                <a:t>AM / FM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/>
                <a:t>Speech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/>
                <a:t>Heartbeats</a:t>
              </a: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1305232" y="5648632"/>
            <a:ext cx="65114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It is really important that you develop a keen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 understanding of the mathematics of waves!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741367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628650" y="365126"/>
            <a:ext cx="7886700" cy="110345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latin typeface="+mn-lt"/>
              </a:rPr>
              <a:t>Wave Types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44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B44B760-69A2-48CF-99E6-ADC341E5441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9100" y="1217858"/>
            <a:ext cx="8096250" cy="454496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AFEC790-AA5E-4E47-BEAB-D6409ACD07C1}"/>
              </a:ext>
            </a:extLst>
          </p:cNvPr>
          <p:cNvSpPr/>
          <p:nvPr/>
        </p:nvSpPr>
        <p:spPr>
          <a:xfrm>
            <a:off x="361334" y="3819832"/>
            <a:ext cx="8154015" cy="23760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074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7505" y="1459752"/>
            <a:ext cx="5648991" cy="4381489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628650" y="365126"/>
            <a:ext cx="7886700" cy="110345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latin typeface="+mn-lt"/>
              </a:rPr>
              <a:t>Transverse Wave Components</a:t>
            </a:r>
          </a:p>
        </p:txBody>
      </p:sp>
      <p:sp>
        <p:nvSpPr>
          <p:cNvPr id="2" name="Rectangle 1"/>
          <p:cNvSpPr/>
          <p:nvPr/>
        </p:nvSpPr>
        <p:spPr>
          <a:xfrm>
            <a:off x="4977581" y="1468581"/>
            <a:ext cx="1076632" cy="5298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236110" y="2653368"/>
            <a:ext cx="1076632" cy="5298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977581" y="3715252"/>
            <a:ext cx="1076632" cy="529825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236110" y="4944284"/>
            <a:ext cx="1076632" cy="529825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45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3E97D5-680C-4B71-AD31-F45B482159E4}"/>
              </a:ext>
            </a:extLst>
          </p:cNvPr>
          <p:cNvSpPr txBox="1"/>
          <p:nvPr/>
        </p:nvSpPr>
        <p:spPr>
          <a:xfrm>
            <a:off x="520802" y="2284036"/>
            <a:ext cx="109138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7030A0"/>
                </a:solidFill>
              </a:rPr>
              <a:t>Wavelength is across </a:t>
            </a:r>
            <a:r>
              <a:rPr lang="en-US" sz="1400" b="1" u="sng" dirty="0">
                <a:solidFill>
                  <a:srgbClr val="7030A0"/>
                </a:solidFill>
              </a:rPr>
              <a:t>distance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8F4467D-2886-4F20-80DD-992A08BA6F1A}"/>
              </a:ext>
            </a:extLst>
          </p:cNvPr>
          <p:cNvSpPr txBox="1"/>
          <p:nvPr/>
        </p:nvSpPr>
        <p:spPr>
          <a:xfrm>
            <a:off x="520802" y="4574952"/>
            <a:ext cx="109138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7030A0"/>
                </a:solidFill>
              </a:rPr>
              <a:t>Period</a:t>
            </a:r>
          </a:p>
          <a:p>
            <a:pPr algn="ctr"/>
            <a:r>
              <a:rPr lang="en-US" sz="1400" b="1" dirty="0">
                <a:solidFill>
                  <a:srgbClr val="7030A0"/>
                </a:solidFill>
              </a:rPr>
              <a:t>is across </a:t>
            </a:r>
            <a:r>
              <a:rPr lang="en-US" sz="1400" b="1" u="sng" dirty="0">
                <a:solidFill>
                  <a:srgbClr val="7030A0"/>
                </a:solidFill>
              </a:rPr>
              <a:t>time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D2FCC8D-E6CD-4843-8F04-1DAACAEA7001}"/>
              </a:ext>
            </a:extLst>
          </p:cNvPr>
          <p:cNvSpPr/>
          <p:nvPr/>
        </p:nvSpPr>
        <p:spPr>
          <a:xfrm>
            <a:off x="361335" y="3517490"/>
            <a:ext cx="7440562" cy="26783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390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628650" y="365126"/>
            <a:ext cx="7886700" cy="110345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latin typeface="+mn-lt"/>
              </a:rPr>
              <a:t>Transverse Wave Components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026591" y="3210016"/>
                <a:ext cx="2108205" cy="5640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𝑷𝒆𝒓𝒊𝒐𝒅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𝑡𝑖𝑚𝑒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𝑐𝑦𝑐𝑙𝑒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6591" y="3210016"/>
                <a:ext cx="2108205" cy="56400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590573" y="4094947"/>
                <a:ext cx="2980239" cy="5259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𝑭𝒓𝒆𝒒𝒖𝒆𝒏𝒄𝒚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𝑐𝑦𝑐𝑙𝑒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𝑡𝑖𝑚𝑒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573" y="4094947"/>
                <a:ext cx="2980239" cy="52591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394682" y="4941790"/>
                <a:ext cx="3070007" cy="5732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𝑾𝒂𝒗𝒆𝒍𝒆𝒏𝒈𝒕𝒉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𝑑𝑖𝑠𝑡𝑎𝑛𝑐𝑒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𝑐𝑦𝑐𝑙𝑒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682" y="4941790"/>
                <a:ext cx="3070007" cy="57323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4429221" y="4521439"/>
                <a:ext cx="3400546" cy="5259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𝑾𝒂𝒗𝒆</m:t>
                      </m:r>
                      <m: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𝒗𝒆𝒍𝒐𝒄𝒊𝒕𝒚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𝑑𝑖𝑠𝑡𝑎𝑛𝑐𝑒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𝑡𝑖𝑚𝑒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9221" y="4521439"/>
                <a:ext cx="3400546" cy="52591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6353789" y="6079352"/>
                <a:ext cx="7396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3789" y="6079352"/>
                <a:ext cx="739626" cy="276999"/>
              </a:xfrm>
              <a:prstGeom prst="rect">
                <a:avLst/>
              </a:prstGeom>
              <a:blipFill>
                <a:blip r:embed="rId6"/>
                <a:stretch>
                  <a:fillRect l="-4098" t="-2174" r="-9836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6334163" y="5302446"/>
                <a:ext cx="2478114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𝑑𝑖𝑠𝑡𝑎𝑛𝑐𝑒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𝑐𝑦𝑐𝑙𝑒</m:t>
                              </m:r>
                            </m:den>
                          </m:f>
                        </m:e>
                      </m:d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𝑐𝑦𝑐𝑙𝑒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𝑡𝑖𝑚𝑒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4163" y="5302446"/>
                <a:ext cx="2478114" cy="62235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46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4025988" y="2259768"/>
                <a:ext cx="3694152" cy="52411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𝑨𝒏𝒈𝒖𝒍𝒂𝒓</m:t>
                      </m:r>
                      <m: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𝒗𝒆𝒍𝒐𝒄𝒊𝒕𝒚</m:t>
                      </m:r>
                      <m:r>
                        <a:rPr lang="en-US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𝑟𝑎𝑑𝑖𝑎𝑛𝑠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𝑡𝑖𝑚𝑒</m:t>
                          </m:r>
                        </m:den>
                      </m:f>
                    </m:oMath>
                  </m:oMathPara>
                </a14:m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5988" y="2259768"/>
                <a:ext cx="3694152" cy="52411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/>
          <p:cNvCxnSpPr>
            <a:cxnSpLocks/>
          </p:cNvCxnSpPr>
          <p:nvPr/>
        </p:nvCxnSpPr>
        <p:spPr>
          <a:xfrm flipV="1">
            <a:off x="7057196" y="5734001"/>
            <a:ext cx="648849" cy="9349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cxnSpLocks/>
          </p:cNvCxnSpPr>
          <p:nvPr/>
        </p:nvCxnSpPr>
        <p:spPr>
          <a:xfrm flipV="1">
            <a:off x="8108121" y="5435735"/>
            <a:ext cx="499553" cy="6499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339738" y="5835952"/>
                <a:ext cx="2603405" cy="5203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𝑾𝒂𝒗𝒆𝒏𝒖𝒎𝒃𝒆𝒓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𝝀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738" y="5835952"/>
                <a:ext cx="2603405" cy="52039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FD2B170-3B25-4134-959B-AEB00119E29F}"/>
                  </a:ext>
                </a:extLst>
              </p:cNvPr>
              <p:cNvSpPr txBox="1"/>
              <p:nvPr/>
            </p:nvSpPr>
            <p:spPr>
              <a:xfrm>
                <a:off x="5643150" y="1261418"/>
                <a:ext cx="1843500" cy="57323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𝑟𝑎𝑑𝑖𝑎𝑛𝑠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𝑐𝑦𝑐𝑙𝑒</m:t>
                          </m:r>
                        </m:den>
                      </m:f>
                    </m:oMath>
                  </m:oMathPara>
                </a14:m>
                <a:endParaRPr lang="en-US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FD2B170-3B25-4134-959B-AEB00119E2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3150" y="1261418"/>
                <a:ext cx="1843500" cy="57323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7DE40D7-C0F3-4A69-8E4C-586974E7A6B9}"/>
                  </a:ext>
                </a:extLst>
              </p:cNvPr>
              <p:cNvSpPr txBox="1"/>
              <p:nvPr/>
            </p:nvSpPr>
            <p:spPr>
              <a:xfrm>
                <a:off x="6348258" y="2918919"/>
                <a:ext cx="2407382" cy="62235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𝑟𝑎𝑑𝑖𝑎𝑛𝑠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𝑐𝑦𝑐𝑙𝑒</m:t>
                              </m:r>
                            </m:den>
                          </m:f>
                        </m:e>
                      </m:d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𝑐𝑦𝑐𝑙𝑒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𝑡𝑖𝑚𝑒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7DE40D7-C0F3-4A69-8E4C-586974E7A6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8258" y="2918919"/>
                <a:ext cx="2407382" cy="62235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6EF6E83B-E9DB-4DD8-8993-BE7D627ACAA9}"/>
                  </a:ext>
                </a:extLst>
              </p:cNvPr>
              <p:cNvSpPr/>
              <p:nvPr/>
            </p:nvSpPr>
            <p:spPr>
              <a:xfrm>
                <a:off x="6277780" y="3748444"/>
                <a:ext cx="111793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6EF6E83B-E9DB-4DD8-8993-BE7D627ACA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7780" y="3748444"/>
                <a:ext cx="1117935" cy="369332"/>
              </a:xfrm>
              <a:prstGeom prst="rect">
                <a:avLst/>
              </a:prstGeom>
              <a:blipFill>
                <a:blip r:embed="rId12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F942030-E23A-420E-A368-7A0E68CD59B8}"/>
              </a:ext>
            </a:extLst>
          </p:cNvPr>
          <p:cNvCxnSpPr>
            <a:cxnSpLocks/>
          </p:cNvCxnSpPr>
          <p:nvPr/>
        </p:nvCxnSpPr>
        <p:spPr>
          <a:xfrm flipV="1">
            <a:off x="7063900" y="3355491"/>
            <a:ext cx="648849" cy="9349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C8C9FAD-A1D0-42CF-9166-2B0E8BF74A1F}"/>
              </a:ext>
            </a:extLst>
          </p:cNvPr>
          <p:cNvCxnSpPr>
            <a:cxnSpLocks/>
          </p:cNvCxnSpPr>
          <p:nvPr/>
        </p:nvCxnSpPr>
        <p:spPr>
          <a:xfrm flipV="1">
            <a:off x="8047567" y="3020791"/>
            <a:ext cx="648849" cy="9349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37">
            <a:extLst>
              <a:ext uri="{FF2B5EF4-FFF2-40B4-BE49-F238E27FC236}">
                <a16:creationId xmlns:a16="http://schemas.microsoft.com/office/drawing/2014/main" id="{B77B4E34-AC40-44FD-87A9-8F7457ED37F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09263" y="1241029"/>
            <a:ext cx="3142857" cy="1542857"/>
          </a:xfrm>
          <a:prstGeom prst="rect">
            <a:avLst/>
          </a:prstGeom>
        </p:spPr>
      </p:pic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650CE27F-05D9-413A-9AFB-04CF95B55577}"/>
              </a:ext>
            </a:extLst>
          </p:cNvPr>
          <p:cNvCxnSpPr/>
          <p:nvPr/>
        </p:nvCxnSpPr>
        <p:spPr>
          <a:xfrm>
            <a:off x="1597359" y="1330427"/>
            <a:ext cx="0" cy="1098755"/>
          </a:xfrm>
          <a:prstGeom prst="line">
            <a:avLst/>
          </a:prstGeom>
          <a:ln w="28575">
            <a:solidFill>
              <a:srgbClr val="7030A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D5CBE845-B445-4E3F-9C53-B83F7FA6457C}"/>
              </a:ext>
            </a:extLst>
          </p:cNvPr>
          <p:cNvCxnSpPr/>
          <p:nvPr/>
        </p:nvCxnSpPr>
        <p:spPr>
          <a:xfrm>
            <a:off x="2561765" y="1330427"/>
            <a:ext cx="0" cy="1098755"/>
          </a:xfrm>
          <a:prstGeom prst="line">
            <a:avLst/>
          </a:prstGeom>
          <a:ln w="28575">
            <a:solidFill>
              <a:srgbClr val="7030A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0699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/>
      <p:bldP spid="8" grpId="0"/>
      <p:bldP spid="10" grpId="0"/>
      <p:bldP spid="11" grpId="0"/>
      <p:bldP spid="14" grpId="0"/>
      <p:bldP spid="23" grpId="0" animBg="1"/>
      <p:bldP spid="17" grpId="0"/>
      <p:bldP spid="19" grpId="0"/>
      <p:bldP spid="5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0CE0403-3102-49E2-A702-2B1F47D90E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149" y="1609126"/>
            <a:ext cx="4866667" cy="2876190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628650" y="365126"/>
            <a:ext cx="7886700" cy="110345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latin typeface="+mn-lt"/>
              </a:rPr>
              <a:t>Transverse Wave Components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5799961" y="1857089"/>
                <a:ext cx="214589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b="1" i="0" dirty="0" smtClean="0">
                            <a:latin typeface="Cambria Math" panose="02040503050406030204" pitchFamily="18" charset="0"/>
                          </a:rPr>
                          <m:t>𝐬𝐢𝐧</m:t>
                        </m:r>
                      </m:fName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func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has a wavelength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9961" y="1857089"/>
                <a:ext cx="2145891" cy="646331"/>
              </a:xfrm>
              <a:prstGeom prst="rect">
                <a:avLst/>
              </a:prstGeom>
              <a:blipFill>
                <a:blip r:embed="rId3"/>
                <a:stretch>
                  <a:fillRect t="-5660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4278137" y="4560936"/>
                <a:ext cx="2094271" cy="5629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8137" y="4560936"/>
                <a:ext cx="2094271" cy="5629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1262803" y="5498110"/>
                <a:ext cx="4732475" cy="5629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func>
                                    <m:func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f>
                                        <m:f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𝜋</m:t>
                                          </m:r>
                                        </m:num>
                                        <m:den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func>
                                        <m:func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b="0" i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sin</m:t>
                                          </m:r>
                                        </m:fName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𝜋</m:t>
                                          </m:r>
                                        </m:e>
                                      </m:func>
                                    </m:e>
                                  </m:func>
                                </m:e>
                              </m:func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2803" y="5498110"/>
                <a:ext cx="4732475" cy="5629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Speech Bubble: Rectangle 31"/>
          <p:cNvSpPr/>
          <p:nvPr/>
        </p:nvSpPr>
        <p:spPr>
          <a:xfrm>
            <a:off x="6872906" y="5140296"/>
            <a:ext cx="1467289" cy="357491"/>
          </a:xfrm>
          <a:prstGeom prst="wedgeRectCallout">
            <a:avLst>
              <a:gd name="adj1" fmla="val -77555"/>
              <a:gd name="adj2" fmla="val -1916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Crest to Crest</a:t>
            </a:r>
          </a:p>
        </p:txBody>
      </p:sp>
      <p:sp>
        <p:nvSpPr>
          <p:cNvPr id="34" name="Arrow: Curved Down 33"/>
          <p:cNvSpPr/>
          <p:nvPr/>
        </p:nvSpPr>
        <p:spPr>
          <a:xfrm rot="5400000">
            <a:off x="5635354" y="5104416"/>
            <a:ext cx="983411" cy="385248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2849019" y="1092865"/>
                <a:ext cx="117532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b="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9019" y="1092865"/>
                <a:ext cx="1175322" cy="369332"/>
              </a:xfrm>
              <a:prstGeom prst="rect">
                <a:avLst/>
              </a:prstGeom>
              <a:blipFill>
                <a:blip r:embed="rId6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C5257A8-F69A-476F-A707-B60006863C60}"/>
              </a:ext>
            </a:extLst>
          </p:cNvPr>
          <p:cNvCxnSpPr>
            <a:cxnSpLocks/>
          </p:cNvCxnSpPr>
          <p:nvPr/>
        </p:nvCxnSpPr>
        <p:spPr>
          <a:xfrm flipV="1">
            <a:off x="1976008" y="1609126"/>
            <a:ext cx="0" cy="143809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24A81C1-AB0A-416C-B16C-26BE7513BE93}"/>
              </a:ext>
            </a:extLst>
          </p:cNvPr>
          <p:cNvCxnSpPr>
            <a:cxnSpLocks/>
          </p:cNvCxnSpPr>
          <p:nvPr/>
        </p:nvCxnSpPr>
        <p:spPr>
          <a:xfrm flipV="1">
            <a:off x="4836887" y="1609126"/>
            <a:ext cx="0" cy="143809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FEE67BC-9A30-4035-9823-A3E9D8533E3F}"/>
                  </a:ext>
                </a:extLst>
              </p:cNvPr>
              <p:cNvSpPr txBox="1"/>
              <p:nvPr/>
            </p:nvSpPr>
            <p:spPr>
              <a:xfrm>
                <a:off x="1901148" y="3182080"/>
                <a:ext cx="149720" cy="36606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1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FEE67BC-9A30-4035-9823-A3E9D8533E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1148" y="3182080"/>
                <a:ext cx="149720" cy="366062"/>
              </a:xfrm>
              <a:prstGeom prst="rect">
                <a:avLst/>
              </a:prstGeom>
              <a:blipFill>
                <a:blip r:embed="rId7"/>
                <a:stretch>
                  <a:fillRect l="-25000" r="-25000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90AF764-EE33-4AC4-9174-30EF36FFA4AC}"/>
              </a:ext>
            </a:extLst>
          </p:cNvPr>
          <p:cNvCxnSpPr/>
          <p:nvPr/>
        </p:nvCxnSpPr>
        <p:spPr>
          <a:xfrm>
            <a:off x="1976008" y="1786203"/>
            <a:ext cx="2860879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E3542FF-816D-4926-A412-67CE0D437D91}"/>
                  </a:ext>
                </a:extLst>
              </p:cNvPr>
              <p:cNvSpPr txBox="1"/>
              <p:nvPr/>
            </p:nvSpPr>
            <p:spPr>
              <a:xfrm>
                <a:off x="4627405" y="3182080"/>
                <a:ext cx="573170" cy="36606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en-US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en-US" sz="1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E3542FF-816D-4926-A412-67CE0D437D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7405" y="3182080"/>
                <a:ext cx="573170" cy="366062"/>
              </a:xfrm>
              <a:prstGeom prst="rect">
                <a:avLst/>
              </a:prstGeom>
              <a:blipFill>
                <a:blip r:embed="rId8"/>
                <a:stretch>
                  <a:fillRect l="-5319" r="-3191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8B0C5A1-92A0-43F9-9818-39CECBF0BCC5}"/>
                  </a:ext>
                </a:extLst>
              </p:cNvPr>
              <p:cNvSpPr txBox="1"/>
              <p:nvPr/>
            </p:nvSpPr>
            <p:spPr>
              <a:xfrm>
                <a:off x="3235949" y="1628961"/>
                <a:ext cx="322332" cy="2769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8B0C5A1-92A0-43F9-9818-39CECBF0BC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949" y="1628961"/>
                <a:ext cx="322332" cy="276999"/>
              </a:xfrm>
              <a:prstGeom prst="rect">
                <a:avLst/>
              </a:prstGeom>
              <a:blipFill>
                <a:blip r:embed="rId9"/>
                <a:stretch>
                  <a:fillRect l="-14545" r="-9091" b="-416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461D5ABE-3B38-41C2-935E-256246C43E56}"/>
              </a:ext>
            </a:extLst>
          </p:cNvPr>
          <p:cNvSpPr txBox="1"/>
          <p:nvPr/>
        </p:nvSpPr>
        <p:spPr>
          <a:xfrm>
            <a:off x="3771464" y="5270875"/>
            <a:ext cx="3190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CA07D6F-BA48-4984-95E8-31B14704C3E9}"/>
              </a:ext>
            </a:extLst>
          </p:cNvPr>
          <p:cNvSpPr txBox="1"/>
          <p:nvPr/>
        </p:nvSpPr>
        <p:spPr>
          <a:xfrm>
            <a:off x="5165743" y="5270875"/>
            <a:ext cx="3190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0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473D27E-BD88-4DAE-9927-08266CDF0D71}"/>
              </a:ext>
            </a:extLst>
          </p:cNvPr>
          <p:cNvCxnSpPr>
            <a:cxnSpLocks/>
          </p:cNvCxnSpPr>
          <p:nvPr/>
        </p:nvCxnSpPr>
        <p:spPr>
          <a:xfrm flipV="1">
            <a:off x="3506585" y="5574829"/>
            <a:ext cx="319793" cy="41488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1C5C449-D223-4D90-88A1-1802229EEEED}"/>
              </a:ext>
            </a:extLst>
          </p:cNvPr>
          <p:cNvCxnSpPr>
            <a:cxnSpLocks/>
          </p:cNvCxnSpPr>
          <p:nvPr/>
        </p:nvCxnSpPr>
        <p:spPr>
          <a:xfrm flipV="1">
            <a:off x="4925704" y="5574829"/>
            <a:ext cx="319793" cy="41488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0D4C0363-E1A4-4091-B1DA-7C40AE055F15}"/>
              </a:ext>
            </a:extLst>
          </p:cNvPr>
          <p:cNvSpPr/>
          <p:nvPr/>
        </p:nvSpPr>
        <p:spPr>
          <a:xfrm>
            <a:off x="2204884" y="5646299"/>
            <a:ext cx="319793" cy="3802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117AB47-C310-4499-87BE-B485629BDB50}"/>
              </a:ext>
            </a:extLst>
          </p:cNvPr>
          <p:cNvSpPr/>
          <p:nvPr/>
        </p:nvSpPr>
        <p:spPr>
          <a:xfrm>
            <a:off x="7486650" y="2072777"/>
            <a:ext cx="319793" cy="3802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04E67604-E296-49E8-BB0E-2CD3896FAC73}"/>
              </a:ext>
            </a:extLst>
          </p:cNvPr>
          <p:cNvCxnSpPr>
            <a:stCxn id="24" idx="0"/>
            <a:endCxn id="33" idx="2"/>
          </p:cNvCxnSpPr>
          <p:nvPr/>
        </p:nvCxnSpPr>
        <p:spPr>
          <a:xfrm rot="5400000" flipH="1" flipV="1">
            <a:off x="3409047" y="1408799"/>
            <a:ext cx="3193235" cy="5281766"/>
          </a:xfrm>
          <a:prstGeom prst="bentConnector3">
            <a:avLst>
              <a:gd name="adj1" fmla="val 37299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8697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8" grpId="0"/>
      <p:bldP spid="19" grpId="0"/>
      <p:bldP spid="32" grpId="0" animBg="1"/>
      <p:bldP spid="34" grpId="0" animBg="1"/>
      <p:bldP spid="8" grpId="0"/>
      <p:bldP spid="23" grpId="0"/>
      <p:bldP spid="12" grpId="0" animBg="1"/>
      <p:bldP spid="14" grpId="0"/>
      <p:bldP spid="26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628650" y="365126"/>
            <a:ext cx="7886700" cy="110345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latin typeface="+mn-lt"/>
              </a:rPr>
              <a:t>Transverse Wave Components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3088635" y="4723765"/>
                <a:ext cx="2966731" cy="6705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𝒌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8635" y="4723765"/>
                <a:ext cx="2966731" cy="67050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1237021" y="5636908"/>
                <a:ext cx="6669958" cy="6943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ea typeface="Cambria Math" panose="02040503050406030204" pitchFamily="18" charset="0"/>
                  </a:rPr>
                  <a:t>Example: 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 (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𝑑𝑖𝑠𝑡𝑎𝑛𝑐𝑒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 (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𝑐𝑟𝑒𝑠𝑡𝑠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US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d>
                          <m:dPr>
                            <m:ctrlPr>
                              <a:rPr lang="en-US" sz="20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00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5</m:t>
                                </m:r>
                              </m:num>
                              <m:den>
                                <m:r>
                                  <a:rPr lang="en-US" sz="2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den>
                    </m:f>
                    <m:r>
                      <a:rPr lang="en-US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den>
                    </m:f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f>
                          <m:f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den>
                        </m:f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</m:oMath>
                </a14:m>
                <a:endParaRPr lang="en-US" sz="2000" b="0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7021" y="5636908"/>
                <a:ext cx="6669958" cy="694357"/>
              </a:xfrm>
              <a:prstGeom prst="rect">
                <a:avLst/>
              </a:prstGeom>
              <a:blipFill>
                <a:blip r:embed="rId3"/>
                <a:stretch>
                  <a:fillRect l="-6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48</a:t>
            </a:fld>
            <a:endParaRPr lang="en-US" dirty="0"/>
          </a:p>
        </p:txBody>
      </p:sp>
      <p:cxnSp>
        <p:nvCxnSpPr>
          <p:cNvPr id="18" name="Connector: Elbow 17"/>
          <p:cNvCxnSpPr>
            <a:cxnSpLocks/>
            <a:stCxn id="14" idx="3"/>
          </p:cNvCxnSpPr>
          <p:nvPr/>
        </p:nvCxnSpPr>
        <p:spPr>
          <a:xfrm flipV="1">
            <a:off x="6055366" y="2595696"/>
            <a:ext cx="1222963" cy="2463322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6832190" y="3583439"/>
            <a:ext cx="87752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if k = 1</a:t>
            </a:r>
          </a:p>
        </p:txBody>
      </p:sp>
      <p:sp>
        <p:nvSpPr>
          <p:cNvPr id="2" name="Rectangle 1"/>
          <p:cNvSpPr/>
          <p:nvPr/>
        </p:nvSpPr>
        <p:spPr>
          <a:xfrm>
            <a:off x="6499328" y="5667204"/>
            <a:ext cx="1373458" cy="582660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9D54FEA9-8BEF-40CE-8B45-618E7AF654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0149" y="1609126"/>
            <a:ext cx="4866667" cy="287619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C0882F4-CAB7-4DF6-931D-06FCD0C48C97}"/>
                  </a:ext>
                </a:extLst>
              </p:cNvPr>
              <p:cNvSpPr txBox="1"/>
              <p:nvPr/>
            </p:nvSpPr>
            <p:spPr>
              <a:xfrm>
                <a:off x="5799961" y="1857089"/>
                <a:ext cx="214589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b="1" i="0" dirty="0" smtClean="0">
                            <a:latin typeface="Cambria Math" panose="02040503050406030204" pitchFamily="18" charset="0"/>
                          </a:rPr>
                          <m:t>𝐬𝐢𝐧</m:t>
                        </m:r>
                      </m:fName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func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has a wavelength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C0882F4-CAB7-4DF6-931D-06FCD0C48C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9961" y="1857089"/>
                <a:ext cx="2145891" cy="646331"/>
              </a:xfrm>
              <a:prstGeom prst="rect">
                <a:avLst/>
              </a:prstGeom>
              <a:blipFill>
                <a:blip r:embed="rId5"/>
                <a:stretch>
                  <a:fillRect t="-5660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AD95251-848C-453F-8371-C193FCB06C14}"/>
                  </a:ext>
                </a:extLst>
              </p:cNvPr>
              <p:cNvSpPr txBox="1"/>
              <p:nvPr/>
            </p:nvSpPr>
            <p:spPr>
              <a:xfrm>
                <a:off x="485230" y="4798817"/>
                <a:ext cx="2603405" cy="5203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𝑾𝒂𝒗𝒆𝒏𝒖𝒎𝒃𝒆𝒓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𝝀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AD95251-848C-453F-8371-C193FCB06C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230" y="4798817"/>
                <a:ext cx="2603405" cy="5203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62285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5" grpId="0" animBg="1"/>
      <p:bldP spid="2" grpId="0" animBg="1"/>
      <p:bldP spid="21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Known Wave Aliasing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68326" y="1825625"/>
                <a:ext cx="8007349" cy="4280207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Write Python code to display a graph of the function: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𝜋</m:t>
                                          </m:r>
                                        </m:num>
                                        <m:den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5</m:t>
                                          </m:r>
                                        </m:den>
                                      </m:f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20</m:t>
                          </m:r>
                        </m:sup>
                      </m:sSubSup>
                    </m:oMath>
                  </m:oMathPara>
                </a14:m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High-level approach:</a:t>
                </a:r>
              </a:p>
              <a:p>
                <a:pPr marL="914400" lvl="1" indent="-457200">
                  <a:spcBef>
                    <a:spcPts val="0"/>
                  </a:spcBef>
                  <a:spcAft>
                    <a:spcPts val="1200"/>
                  </a:spcAft>
                  <a:buFont typeface="+mj-lt"/>
                  <a:buAutoNum type="arabicPeriod"/>
                </a:pPr>
                <a:r>
                  <a:rPr lang="en-US" sz="2000" dirty="0"/>
                  <a:t>Subdivide the specified domain into </a:t>
                </a:r>
                <a14:m>
                  <m:oMath xmlns:m="http://schemas.openxmlformats.org/officeDocument/2006/math">
                    <m:r>
                      <a:rPr lang="en-US" sz="20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sz="2000" b="1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𝟔𝟒𝟎</m:t>
                    </m:r>
                  </m:oMath>
                </a14:m>
                <a:r>
                  <a:rPr lang="en-US" sz="2000" dirty="0"/>
                  <a:t> intervals</a:t>
                </a:r>
              </a:p>
              <a:p>
                <a:pPr marL="914400" lvl="1" indent="-457200">
                  <a:spcBef>
                    <a:spcPts val="0"/>
                  </a:spcBef>
                  <a:spcAft>
                    <a:spcPts val="1200"/>
                  </a:spcAft>
                  <a:buFont typeface="+mj-lt"/>
                  <a:buAutoNum type="arabicPeriod"/>
                </a:pPr>
                <a:r>
                  <a:rPr lang="en-US" sz="2000" dirty="0"/>
                  <a:t>Calculate the range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sz="2000" dirty="0"/>
                  <a:t> at each domain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sz="2000" b="1" dirty="0"/>
                  <a:t> </a:t>
                </a:r>
                <a:r>
                  <a:rPr lang="en-US" sz="2000" dirty="0"/>
                  <a:t>value</a:t>
                </a:r>
              </a:p>
              <a:p>
                <a:pPr marL="914400" lvl="1" indent="-457200">
                  <a:spcBef>
                    <a:spcPts val="0"/>
                  </a:spcBef>
                  <a:spcAft>
                    <a:spcPts val="1200"/>
                  </a:spcAft>
                  <a:buFont typeface="+mj-lt"/>
                  <a:buAutoNum type="arabicPeriod"/>
                </a:pPr>
                <a:r>
                  <a:rPr lang="en-US" sz="2000" dirty="0"/>
                  <a:t>Store the domain and range values in </a:t>
                </a:r>
                <a:r>
                  <a:rPr lang="en-US" sz="2000" b="1" dirty="0">
                    <a:solidFill>
                      <a:srgbClr val="00B050"/>
                    </a:solidFill>
                  </a:rPr>
                  <a:t>NumPy arrays</a:t>
                </a:r>
                <a:endParaRPr lang="en-US" sz="2000" b="1" dirty="0">
                  <a:solidFill>
                    <a:srgbClr val="0070C0"/>
                  </a:solidFill>
                </a:endParaRPr>
              </a:p>
              <a:p>
                <a:pPr marL="914400" lvl="1" indent="-457200">
                  <a:spcBef>
                    <a:spcPts val="0"/>
                  </a:spcBef>
                  <a:spcAft>
                    <a:spcPts val="1200"/>
                  </a:spcAft>
                  <a:buFont typeface="+mj-lt"/>
                  <a:buAutoNum type="arabicPeriod"/>
                </a:pPr>
                <a:r>
                  <a:rPr lang="en-US" sz="2000" dirty="0"/>
                  <a:t>Pass the two </a:t>
                </a:r>
                <a:r>
                  <a:rPr lang="en-US" sz="2000" b="1" dirty="0">
                    <a:solidFill>
                      <a:srgbClr val="00B050"/>
                    </a:solidFill>
                  </a:rPr>
                  <a:t>arrays</a:t>
                </a:r>
                <a:r>
                  <a:rPr lang="en-US" sz="2000" dirty="0"/>
                  <a:t> to </a:t>
                </a:r>
                <a:r>
                  <a:rPr lang="en-US" sz="2000" b="1" dirty="0">
                    <a:solidFill>
                      <a:srgbClr val="7030A0"/>
                    </a:solidFill>
                  </a:rPr>
                  <a:t>Matplotlib</a:t>
                </a:r>
                <a:r>
                  <a:rPr lang="en-US" sz="2000" dirty="0"/>
                  <a:t> so it can draw a line graph connecting successive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dirty="0"/>
                  <a:t> points in the curve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68326" y="1825625"/>
                <a:ext cx="8007349" cy="4280207"/>
              </a:xfrm>
              <a:blipFill>
                <a:blip r:embed="rId3"/>
                <a:stretch>
                  <a:fillRect l="-989" t="-19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49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60F83E-1EF8-4E21-B3C2-97F5EFE95878}"/>
              </a:ext>
            </a:extLst>
          </p:cNvPr>
          <p:cNvSpPr txBox="1"/>
          <p:nvPr/>
        </p:nvSpPr>
        <p:spPr>
          <a:xfrm>
            <a:off x="1378973" y="2440857"/>
            <a:ext cx="16518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2 crests per every 5 lengths</a:t>
            </a:r>
          </a:p>
        </p:txBody>
      </p:sp>
    </p:spTree>
    <p:extLst>
      <p:ext uri="{BB962C8B-B14F-4D97-AF65-F5344CB8AC3E}">
        <p14:creationId xmlns:p14="http://schemas.microsoft.com/office/powerpoint/2010/main" val="2915609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4343E7C-1501-49B6-A68D-C89A54E0AA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0344" y="1555390"/>
            <a:ext cx="6583311" cy="49374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Polynomial Expansion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46144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43E8CA5-E345-BE2A-3084-970BE42A07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361" y="589422"/>
            <a:ext cx="2771892" cy="272340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82D236F-58CE-47AB-A329-6E7AABB755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5476" y="1659060"/>
            <a:ext cx="5533333" cy="448571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01672" y="335598"/>
            <a:ext cx="4052549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br>
              <a:rPr lang="en-US" sz="3200" b="1" dirty="0">
                <a:solidFill>
                  <a:srgbClr val="0070C0"/>
                </a:solidFill>
                <a:latin typeface="+mn-lt"/>
              </a:rPr>
            </a:br>
            <a:r>
              <a:rPr lang="en-US" sz="3200" b="1" dirty="0">
                <a:latin typeface="+mn-lt"/>
              </a:rPr>
              <a:t>nyquist_known.ipynb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50</a:t>
            </a:fld>
            <a:endParaRPr lang="en-US" dirty="0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AFAD57D-44DE-4B12-9A3D-E8F48E76698F}"/>
              </a:ext>
            </a:extLst>
          </p:cNvPr>
          <p:cNvGrpSpPr/>
          <p:nvPr/>
        </p:nvGrpSpPr>
        <p:grpSpPr>
          <a:xfrm>
            <a:off x="5243044" y="1602711"/>
            <a:ext cx="1076632" cy="369332"/>
            <a:chOff x="4968362" y="2079211"/>
            <a:chExt cx="1076632" cy="369332"/>
          </a:xfrm>
        </p:grpSpPr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CB842294-6787-484B-9AC4-EAC08418B6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0B62EA9-4D9E-41F4-B2E6-D6B163DB0283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F45A2C31-8E34-4EF6-B20D-46DB76A66C2E}"/>
              </a:ext>
            </a:extLst>
          </p:cNvPr>
          <p:cNvGrpSpPr/>
          <p:nvPr/>
        </p:nvGrpSpPr>
        <p:grpSpPr>
          <a:xfrm>
            <a:off x="4167599" y="1824852"/>
            <a:ext cx="1076632" cy="369332"/>
            <a:chOff x="4704120" y="2356972"/>
            <a:chExt cx="1076632" cy="369332"/>
          </a:xfrm>
        </p:grpSpPr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90B9EE65-CDDE-47F7-94F9-DAA7EB558C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C76CE8A9-E496-4E3B-BD73-213E6FEA6597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1424F47D-3A46-429C-8F60-A0D66A0CD6FE}"/>
              </a:ext>
            </a:extLst>
          </p:cNvPr>
          <p:cNvGrpSpPr/>
          <p:nvPr/>
        </p:nvGrpSpPr>
        <p:grpSpPr>
          <a:xfrm>
            <a:off x="6285565" y="2243951"/>
            <a:ext cx="1068643" cy="369332"/>
            <a:chOff x="3647644" y="4910075"/>
            <a:chExt cx="1068643" cy="369332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31A55E18-E418-4826-B865-79A4A5A9B6FD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6FC392DC-04EF-4971-A62E-40F2DB1423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F50A7DAE-7373-4BF7-9D5B-4C59ED28FE95}"/>
              </a:ext>
            </a:extLst>
          </p:cNvPr>
          <p:cNvGrpSpPr/>
          <p:nvPr/>
        </p:nvGrpSpPr>
        <p:grpSpPr>
          <a:xfrm>
            <a:off x="5698728" y="2413627"/>
            <a:ext cx="1064340" cy="369332"/>
            <a:chOff x="3647644" y="5421073"/>
            <a:chExt cx="1064340" cy="369332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B249A2B2-02CD-4B72-B4BE-DCC75A2089F3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A8560B3F-32F8-421D-A3FC-34B42408C68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245A36A4-55D8-421E-8A42-AAD84D171156}"/>
              </a:ext>
            </a:extLst>
          </p:cNvPr>
          <p:cNvGrpSpPr/>
          <p:nvPr/>
        </p:nvGrpSpPr>
        <p:grpSpPr>
          <a:xfrm>
            <a:off x="4860773" y="4663817"/>
            <a:ext cx="1068643" cy="369332"/>
            <a:chOff x="3647644" y="5359159"/>
            <a:chExt cx="1068643" cy="369332"/>
          </a:xfrm>
        </p:grpSpPr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6359D1CC-C2CD-4F1D-8D96-8253C287D65F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51508A9E-F3D9-4CAC-80F6-8F99D320B71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9D6A4319-D86E-46D2-9BC9-22614F4DB410}"/>
              </a:ext>
            </a:extLst>
          </p:cNvPr>
          <p:cNvGrpSpPr/>
          <p:nvPr/>
        </p:nvGrpSpPr>
        <p:grpSpPr>
          <a:xfrm>
            <a:off x="6875738" y="5696565"/>
            <a:ext cx="1076632" cy="369332"/>
            <a:chOff x="2157212" y="5356391"/>
            <a:chExt cx="1076632" cy="369332"/>
          </a:xfrm>
        </p:grpSpPr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A9326BB8-1CEF-4897-B168-67D46F579A9D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2AF85C4A-3857-45C9-8E46-C867DDEA4DA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B1919963-6F77-4AAA-8703-B12A8CC364B6}"/>
              </a:ext>
            </a:extLst>
          </p:cNvPr>
          <p:cNvSpPr/>
          <p:nvPr/>
        </p:nvSpPr>
        <p:spPr>
          <a:xfrm>
            <a:off x="609042" y="1421196"/>
            <a:ext cx="2166079" cy="2462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80A895E-4D65-4BD3-B591-30C4E906E214}"/>
              </a:ext>
            </a:extLst>
          </p:cNvPr>
          <p:cNvSpPr/>
          <p:nvPr/>
        </p:nvSpPr>
        <p:spPr>
          <a:xfrm>
            <a:off x="629056" y="2290485"/>
            <a:ext cx="1726539" cy="2462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C56C3BBC-F797-49F3-9ACC-EC39E2D65D05}"/>
              </a:ext>
            </a:extLst>
          </p:cNvPr>
          <p:cNvCxnSpPr>
            <a:cxnSpLocks/>
            <a:stCxn id="21" idx="1"/>
            <a:endCxn id="39" idx="1"/>
          </p:cNvCxnSpPr>
          <p:nvPr/>
        </p:nvCxnSpPr>
        <p:spPr>
          <a:xfrm rot="10800000" flipH="1" flipV="1">
            <a:off x="609042" y="1544337"/>
            <a:ext cx="20014" cy="869289"/>
          </a:xfrm>
          <a:prstGeom prst="bentConnector3">
            <a:avLst>
              <a:gd name="adj1" fmla="val -2228225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8EF74A50-7DE3-4A66-9F69-EAAA1BFDCD32}"/>
                  </a:ext>
                </a:extLst>
              </p:cNvPr>
              <p:cNvSpPr txBox="1"/>
              <p:nvPr/>
            </p:nvSpPr>
            <p:spPr>
              <a:xfrm>
                <a:off x="907044" y="3715441"/>
                <a:ext cx="2166079" cy="8011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80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𝜋</m:t>
                                          </m:r>
                                        </m:num>
                                        <m:den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5</m:t>
                                          </m:r>
                                        </m:den>
                                      </m:f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20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8EF74A50-7DE3-4A66-9F69-EAAA1BFDCD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7044" y="3715441"/>
                <a:ext cx="2166079" cy="80111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7" name="Picture 46">
            <a:extLst>
              <a:ext uri="{FF2B5EF4-FFF2-40B4-BE49-F238E27FC236}">
                <a16:creationId xmlns:a16="http://schemas.microsoft.com/office/drawing/2014/main" id="{9C3247CB-D722-4DE6-A79C-08E16C7FBF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03592" y="3016512"/>
            <a:ext cx="851648" cy="440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648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0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39" grpId="0" animBg="1"/>
      <p:bldP spid="45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DC20E32-5791-4B2C-9EDC-4BB5427573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4857" y="1568968"/>
            <a:ext cx="6095238" cy="457142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51</a:t>
            </a:fld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E876A20A-C59C-4380-967F-1D62D7D7DA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1 - nyquist_known.ipynb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460298E-CA9F-483C-8943-9FCC828ED00E}"/>
                  </a:ext>
                </a:extLst>
              </p:cNvPr>
              <p:cNvSpPr txBox="1"/>
              <p:nvPr/>
            </p:nvSpPr>
            <p:spPr>
              <a:xfrm>
                <a:off x="2475053" y="4063239"/>
                <a:ext cx="1474839" cy="616515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00B05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𝝀</m:t>
                      </m:r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𝟓</m:t>
                          </m:r>
                        </m:num>
                        <m:den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</m:t>
                      </m:r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𝟓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460298E-CA9F-483C-8943-9FCC828ED0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5053" y="4063239"/>
                <a:ext cx="1474839" cy="6165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28575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BE7E24D-1B67-4DC3-9776-D0FCB162EAAF}"/>
              </a:ext>
            </a:extLst>
          </p:cNvPr>
          <p:cNvCxnSpPr>
            <a:cxnSpLocks/>
          </p:cNvCxnSpPr>
          <p:nvPr/>
        </p:nvCxnSpPr>
        <p:spPr>
          <a:xfrm flipH="1">
            <a:off x="2501376" y="3941118"/>
            <a:ext cx="544166" cy="0"/>
          </a:xfrm>
          <a:prstGeom prst="straightConnector1">
            <a:avLst/>
          </a:prstGeom>
          <a:ln w="28575">
            <a:solidFill>
              <a:srgbClr val="00B05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F9264B0-0059-4A93-91D4-84420BFEED89}"/>
              </a:ext>
            </a:extLst>
          </p:cNvPr>
          <p:cNvCxnSpPr>
            <a:cxnSpLocks/>
          </p:cNvCxnSpPr>
          <p:nvPr/>
        </p:nvCxnSpPr>
        <p:spPr>
          <a:xfrm flipH="1">
            <a:off x="2636016" y="2374744"/>
            <a:ext cx="3821934" cy="0"/>
          </a:xfrm>
          <a:prstGeom prst="straightConnector1">
            <a:avLst/>
          </a:prstGeom>
          <a:ln w="28575">
            <a:solidFill>
              <a:srgbClr val="00B05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EC965C4-D064-486F-9649-3CECC5797DEC}"/>
                  </a:ext>
                </a:extLst>
              </p:cNvPr>
              <p:cNvSpPr txBox="1"/>
              <p:nvPr/>
            </p:nvSpPr>
            <p:spPr>
              <a:xfrm>
                <a:off x="5780751" y="2590488"/>
                <a:ext cx="1705899" cy="612732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00B05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𝟐𝟎</m:t>
                          </m:r>
                        </m:num>
                        <m:den>
                          <m:r>
                            <a:rPr lang="en-US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𝝀</m:t>
                          </m:r>
                        </m:den>
                      </m:f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𝟖</m:t>
                      </m:r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𝒄𝒓𝒆𝒔𝒕𝒔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EC965C4-D064-486F-9649-3CECC5797D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0751" y="2590488"/>
                <a:ext cx="1705899" cy="6127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28575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78267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6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52</a:t>
            </a:fld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E876A20A-C59C-4380-967F-1D62D7D7DA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2 - nyquist_known.ipynb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F08A44-1FB0-45FB-93F0-D8DD9DD005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330" y="1810629"/>
            <a:ext cx="2133333" cy="40761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E0FFBC5-0B55-4E85-9CE2-727CD4A4C6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0970" y="1468581"/>
            <a:ext cx="6095238" cy="457142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800BF85-5531-45E5-900F-60C75F4D42BF}"/>
              </a:ext>
            </a:extLst>
          </p:cNvPr>
          <p:cNvSpPr/>
          <p:nvPr/>
        </p:nvSpPr>
        <p:spPr>
          <a:xfrm>
            <a:off x="462330" y="2181069"/>
            <a:ext cx="2026037" cy="18737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363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08177E6-EB7C-4F9B-9261-4EDE3BFF61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0970" y="1468580"/>
            <a:ext cx="6095238" cy="457142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53</a:t>
            </a:fld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E876A20A-C59C-4380-967F-1D62D7D7DA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3 - nyquist_known.ipynb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F08A44-1FB0-45FB-93F0-D8DD9DD005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330" y="1810629"/>
            <a:ext cx="2133333" cy="407619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800BF85-5531-45E5-900F-60C75F4D42BF}"/>
              </a:ext>
            </a:extLst>
          </p:cNvPr>
          <p:cNvSpPr/>
          <p:nvPr/>
        </p:nvSpPr>
        <p:spPr>
          <a:xfrm>
            <a:off x="462330" y="2878109"/>
            <a:ext cx="2026037" cy="18737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684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A02299F-59BE-4066-9F42-E88E9CBB03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0970" y="1468580"/>
            <a:ext cx="6095238" cy="457142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54</a:t>
            </a:fld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E876A20A-C59C-4380-967F-1D62D7D7DA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4 - nyquist_known.ipynb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F08A44-1FB0-45FB-93F0-D8DD9DD005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330" y="1810629"/>
            <a:ext cx="2133333" cy="407619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800BF85-5531-45E5-900F-60C75F4D42BF}"/>
              </a:ext>
            </a:extLst>
          </p:cNvPr>
          <p:cNvSpPr/>
          <p:nvPr/>
        </p:nvSpPr>
        <p:spPr>
          <a:xfrm>
            <a:off x="462330" y="3575148"/>
            <a:ext cx="2026037" cy="18737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CBA06075-119F-4709-B713-259F98EFC896}"/>
              </a:ext>
            </a:extLst>
          </p:cNvPr>
          <p:cNvSpPr/>
          <p:nvPr/>
        </p:nvSpPr>
        <p:spPr>
          <a:xfrm>
            <a:off x="3922340" y="4359888"/>
            <a:ext cx="2216132" cy="854625"/>
          </a:xfrm>
          <a:prstGeom prst="wedgeRoundRectCallout">
            <a:avLst>
              <a:gd name="adj1" fmla="val 42248"/>
              <a:gd name="adj2" fmla="val -8728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What happens with </a:t>
            </a:r>
            <a:r>
              <a:rPr lang="en-US" dirty="0" err="1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num_samples</a:t>
            </a:r>
            <a:r>
              <a:rPr lang="en-US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 = 16</a:t>
            </a:r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 ?</a:t>
            </a:r>
            <a:endParaRPr lang="en-US" dirty="0">
              <a:ln>
                <a:solidFill>
                  <a:srgbClr val="FFFF00"/>
                </a:solidFill>
              </a:ln>
              <a:solidFill>
                <a:srgbClr val="FFFF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C3878D8-8BB0-4AF4-ABA7-5F5F5F790388}"/>
                  </a:ext>
                </a:extLst>
              </p:cNvPr>
              <p:cNvSpPr txBox="1"/>
              <p:nvPr/>
            </p:nvSpPr>
            <p:spPr>
              <a:xfrm>
                <a:off x="3852472" y="2369300"/>
                <a:ext cx="4572000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1800" dirty="0"/>
                  <a:t>What is the specific relationship between the sinusoid’s</a:t>
                </a:r>
                <a14:m>
                  <m:oMath xmlns:m="http://schemas.openxmlformats.org/officeDocument/2006/math">
                    <m:r>
                      <a:rPr lang="en-US" sz="1800" b="0" i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8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𝝀</m:t>
                    </m:r>
                    <m:r>
                      <a:rPr lang="en-US" sz="18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dirty="0"/>
                  <a:t> and the graph’s </a:t>
                </a:r>
                <a14:m>
                  <m:oMath xmlns:m="http://schemas.openxmlformats.org/officeDocument/2006/math">
                    <m:r>
                      <a:rPr lang="el-GR" sz="1800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𝜟</m:t>
                    </m:r>
                    <m:r>
                      <a:rPr lang="en-US" sz="1800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1800" b="1" dirty="0">
                    <a:solidFill>
                      <a:srgbClr val="7030A0"/>
                    </a:solidFill>
                  </a:rPr>
                  <a:t> </a:t>
                </a:r>
                <a:r>
                  <a:rPr lang="en-US" sz="1800" dirty="0"/>
                  <a:t>that causes this </a:t>
                </a:r>
                <a:r>
                  <a:rPr lang="en-US" sz="1800" b="1" i="1" dirty="0">
                    <a:solidFill>
                      <a:srgbClr val="FF0000"/>
                    </a:solidFill>
                  </a:rPr>
                  <a:t>catastrophic aliasing</a:t>
                </a:r>
                <a:r>
                  <a:rPr lang="en-US" sz="1800" dirty="0"/>
                  <a:t>?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C3878D8-8BB0-4AF4-ABA7-5F5F5F7903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2472" y="2369300"/>
                <a:ext cx="4572000" cy="923330"/>
              </a:xfrm>
              <a:prstGeom prst="rect">
                <a:avLst/>
              </a:prstGeom>
              <a:blipFill>
                <a:blip r:embed="rId5"/>
                <a:stretch>
                  <a:fillRect l="-1200" t="-3974" b="-9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1862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1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6B6631E-43F8-4342-BEA3-C62396EE7E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0970" y="1468580"/>
            <a:ext cx="6095238" cy="457142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55</a:t>
            </a:fld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E876A20A-C59C-4380-967F-1D62D7D7DA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5 - nyquist_known.ipynb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F08A44-1FB0-45FB-93F0-D8DD9DD005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330" y="1810629"/>
            <a:ext cx="2133333" cy="407619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800BF85-5531-45E5-900F-60C75F4D42BF}"/>
              </a:ext>
            </a:extLst>
          </p:cNvPr>
          <p:cNvSpPr/>
          <p:nvPr/>
        </p:nvSpPr>
        <p:spPr>
          <a:xfrm>
            <a:off x="462330" y="4264693"/>
            <a:ext cx="2026037" cy="18737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Speech Bubble: Rectangle with Corners Rounded 10">
                <a:extLst>
                  <a:ext uri="{FF2B5EF4-FFF2-40B4-BE49-F238E27FC236}">
                    <a16:creationId xmlns:a16="http://schemas.microsoft.com/office/drawing/2014/main" id="{E7BA06EF-516E-42C6-8A90-2ED2DE8E7246}"/>
                  </a:ext>
                </a:extLst>
              </p:cNvPr>
              <p:cNvSpPr/>
              <p:nvPr/>
            </p:nvSpPr>
            <p:spPr>
              <a:xfrm>
                <a:off x="1978702" y="2408183"/>
                <a:ext cx="2764478" cy="1020817"/>
              </a:xfrm>
              <a:prstGeom prst="wedgeRoundRectCallout">
                <a:avLst>
                  <a:gd name="adj1" fmla="val 98095"/>
                  <a:gd name="adj2" fmla="val -88751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Does </a:t>
                </a:r>
                <a:r>
                  <a:rPr lang="en-US" b="1" dirty="0">
                    <a:ln>
                      <a:solidFill>
                        <a:srgbClr val="FF0000"/>
                      </a:solidFill>
                    </a:ln>
                    <a:solidFill>
                      <a:srgbClr val="FF0000"/>
                    </a:solidFill>
                  </a:rPr>
                  <a:t>catastrophic aliasing </a:t>
                </a:r>
                <a:r>
                  <a:rPr lang="en-US" dirty="0"/>
                  <a:t>occur for any value </a:t>
                </a:r>
                <a:r>
                  <a:rPr lang="en-US" dirty="0" err="1">
                    <a:ln>
                      <a:solidFill>
                        <a:srgbClr val="FFFF00"/>
                      </a:solidFill>
                    </a:ln>
                    <a:solidFill>
                      <a:srgbClr val="FFFF00"/>
                    </a:solidFill>
                  </a:rPr>
                  <a:t>num_samples</a:t>
                </a:r>
                <a:r>
                  <a:rPr lang="en-US" dirty="0">
                    <a:ln>
                      <a:solidFill>
                        <a:srgbClr val="FFFF00"/>
                      </a:solidFill>
                    </a:ln>
                    <a:solidFill>
                      <a:srgbClr val="FFFF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ln>
                          <a:solidFill>
                            <a:srgbClr val="FFFF00"/>
                          </a:solidFill>
                        </a:ln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US" dirty="0">
                    <a:ln>
                      <a:solidFill>
                        <a:srgbClr val="FFFF00"/>
                      </a:solidFill>
                    </a:ln>
                    <a:solidFill>
                      <a:srgbClr val="FFFF00"/>
                    </a:solidFill>
                  </a:rPr>
                  <a:t> 16 </a:t>
                </a:r>
                <a:r>
                  <a:rPr lang="en-US" dirty="0"/>
                  <a:t>?</a:t>
                </a:r>
              </a:p>
            </p:txBody>
          </p:sp>
        </mc:Choice>
        <mc:Fallback xmlns="">
          <p:sp>
            <p:nvSpPr>
              <p:cNvPr id="11" name="Speech Bubble: Rectangle with Corners Rounded 10">
                <a:extLst>
                  <a:ext uri="{FF2B5EF4-FFF2-40B4-BE49-F238E27FC236}">
                    <a16:creationId xmlns:a16="http://schemas.microsoft.com/office/drawing/2014/main" id="{E7BA06EF-516E-42C6-8A90-2ED2DE8E724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8702" y="2408183"/>
                <a:ext cx="2764478" cy="1020817"/>
              </a:xfrm>
              <a:prstGeom prst="wedgeRoundRectCallout">
                <a:avLst>
                  <a:gd name="adj1" fmla="val 98095"/>
                  <a:gd name="adj2" fmla="val -88751"/>
                  <a:gd name="adj3" fmla="val 16667"/>
                </a:avLst>
              </a:prstGeom>
              <a:blipFill>
                <a:blip r:embed="rId5"/>
                <a:stretch>
                  <a:fillRect b="-25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60180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FC11291-1FC2-4102-9B81-50608624BB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0970" y="1468579"/>
            <a:ext cx="6095238" cy="457142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56</a:t>
            </a:fld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E876A20A-C59C-4380-967F-1D62D7D7DA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6 - nyquist_known.ipynb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F08A44-1FB0-45FB-93F0-D8DD9DD005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330" y="1810629"/>
            <a:ext cx="2133333" cy="407619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800BF85-5531-45E5-900F-60C75F4D42BF}"/>
              </a:ext>
            </a:extLst>
          </p:cNvPr>
          <p:cNvSpPr/>
          <p:nvPr/>
        </p:nvSpPr>
        <p:spPr>
          <a:xfrm>
            <a:off x="462330" y="4961730"/>
            <a:ext cx="2026037" cy="18737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8596566D-5662-4F86-90CE-DC10734DF92B}"/>
              </a:ext>
            </a:extLst>
          </p:cNvPr>
          <p:cNvSpPr/>
          <p:nvPr/>
        </p:nvSpPr>
        <p:spPr>
          <a:xfrm>
            <a:off x="1978702" y="2408183"/>
            <a:ext cx="2764478" cy="1020817"/>
          </a:xfrm>
          <a:prstGeom prst="wedgeRoundRectCallout">
            <a:avLst>
              <a:gd name="adj1" fmla="val 98095"/>
              <a:gd name="adj2" fmla="val -8875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How can </a:t>
            </a:r>
            <a:r>
              <a:rPr lang="en-US" dirty="0" err="1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num_samples</a:t>
            </a:r>
            <a:r>
              <a:rPr lang="en-US" dirty="0"/>
              <a:t> be chosen to </a:t>
            </a:r>
            <a:r>
              <a:rPr lang="en-US" u="sng" dirty="0"/>
              <a:t>avoid</a:t>
            </a:r>
            <a:r>
              <a:rPr lang="en-US" dirty="0"/>
              <a:t> </a:t>
            </a:r>
            <a:r>
              <a:rPr lang="en-US" b="1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catastrophic aliasing 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538800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078A18F-5D6F-4089-BB5E-30AAC68B9B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0970" y="1477295"/>
            <a:ext cx="6095238" cy="457142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57</a:t>
            </a:fld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E876A20A-C59C-4380-967F-1D62D7D7DA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7 - nyquist_known.ipynb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F08A44-1FB0-45FB-93F0-D8DD9DD005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330" y="1810629"/>
            <a:ext cx="2133333" cy="407619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800BF85-5531-45E5-900F-60C75F4D42BF}"/>
              </a:ext>
            </a:extLst>
          </p:cNvPr>
          <p:cNvSpPr/>
          <p:nvPr/>
        </p:nvSpPr>
        <p:spPr>
          <a:xfrm>
            <a:off x="462330" y="5658771"/>
            <a:ext cx="2026037" cy="18737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Speech Bubble: Rectangle with Corners Rounded 8">
                <a:extLst>
                  <a:ext uri="{FF2B5EF4-FFF2-40B4-BE49-F238E27FC236}">
                    <a16:creationId xmlns:a16="http://schemas.microsoft.com/office/drawing/2014/main" id="{1D514C99-8C3D-419D-BAFC-27FB7B8B2B43}"/>
                  </a:ext>
                </a:extLst>
              </p:cNvPr>
              <p:cNvSpPr/>
              <p:nvPr/>
            </p:nvSpPr>
            <p:spPr>
              <a:xfrm>
                <a:off x="1528996" y="3338315"/>
                <a:ext cx="3610217" cy="1020817"/>
              </a:xfrm>
              <a:prstGeom prst="wedgeRoundRectCallout">
                <a:avLst>
                  <a:gd name="adj1" fmla="val 54290"/>
                  <a:gd name="adj2" fmla="val 149138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At </a:t>
                </a:r>
                <a:r>
                  <a:rPr lang="en-US" dirty="0">
                    <a:ln>
                      <a:solidFill>
                        <a:srgbClr val="FFFF00"/>
                      </a:solidFill>
                    </a:ln>
                    <a:solidFill>
                      <a:srgbClr val="FFFF00"/>
                    </a:solidFill>
                  </a:rPr>
                  <a:t>num_samples = 32</a:t>
                </a:r>
                <a:r>
                  <a:rPr lang="en-US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rPr>
                  <a:t> </a:t>
                </a:r>
                <a:r>
                  <a:rPr lang="en-US" dirty="0"/>
                  <a:t>the graph is still coarse but at least now it reaches its </a:t>
                </a:r>
                <a:r>
                  <a:rPr lang="en-US" dirty="0">
                    <a:ln>
                      <a:solidFill>
                        <a:srgbClr val="FFFF00"/>
                      </a:solidFill>
                    </a:ln>
                    <a:solidFill>
                      <a:srgbClr val="FFFF00"/>
                    </a:solidFill>
                  </a:rPr>
                  <a:t>full </a:t>
                </a:r>
                <a14:m>
                  <m:oMath xmlns:m="http://schemas.openxmlformats.org/officeDocument/2006/math">
                    <m:r>
                      <a:rPr lang="en-US" i="1">
                        <a:ln>
                          <a:solidFill>
                            <a:srgbClr val="FFFF00"/>
                          </a:solidFill>
                        </a:ln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±1 </m:t>
                    </m:r>
                  </m:oMath>
                </a14:m>
                <a:r>
                  <a:rPr lang="en-US" dirty="0">
                    <a:ln>
                      <a:solidFill>
                        <a:srgbClr val="FFFF00"/>
                      </a:solidFill>
                    </a:ln>
                    <a:solidFill>
                      <a:srgbClr val="FFFF00"/>
                    </a:solidFill>
                  </a:rPr>
                  <a:t>range</a:t>
                </a:r>
                <a:endParaRPr lang="en-US" dirty="0"/>
              </a:p>
            </p:txBody>
          </p:sp>
        </mc:Choice>
        <mc:Fallback xmlns="">
          <p:sp>
            <p:nvSpPr>
              <p:cNvPr id="9" name="Speech Bubble: Rectangle with Corners Rounded 8">
                <a:extLst>
                  <a:ext uri="{FF2B5EF4-FFF2-40B4-BE49-F238E27FC236}">
                    <a16:creationId xmlns:a16="http://schemas.microsoft.com/office/drawing/2014/main" id="{1D514C99-8C3D-419D-BAFC-27FB7B8B2B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8996" y="3338315"/>
                <a:ext cx="3610217" cy="1020817"/>
              </a:xfrm>
              <a:prstGeom prst="wedgeRoundRectCallout">
                <a:avLst>
                  <a:gd name="adj1" fmla="val 54290"/>
                  <a:gd name="adj2" fmla="val 149138"/>
                  <a:gd name="adj3" fmla="val 16667"/>
                </a:avLst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6422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Nyquist Sampling Theorem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13019" y="1825625"/>
                <a:ext cx="8007413" cy="4840898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To minimize aliasing (data loss), </a:t>
                </a:r>
                <a:r>
                  <a:rPr lang="en-US" sz="2400" b="1" u="sng" dirty="0">
                    <a:solidFill>
                      <a:srgbClr val="7030A0"/>
                    </a:solidFill>
                  </a:rPr>
                  <a:t>if you know </a:t>
                </a:r>
                <a14:m>
                  <m:oMath xmlns:m="http://schemas.openxmlformats.org/officeDocument/2006/math">
                    <m:r>
                      <a:rPr lang="en-US" sz="2400" b="1" i="1" u="sng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𝝀</m:t>
                    </m:r>
                  </m:oMath>
                </a14:m>
                <a:r>
                  <a:rPr lang="en-US" sz="2400" b="1" u="sng" dirty="0">
                    <a:solidFill>
                      <a:srgbClr val="7030A0"/>
                    </a:solidFill>
                  </a:rPr>
                  <a:t> ahead of time</a:t>
                </a:r>
                <a:r>
                  <a:rPr lang="en-US" sz="2400" dirty="0"/>
                  <a:t>, set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den>
                        </m:f>
                      </m:e>
                    </m:d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US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𝑤h𝑒𝑟𝑒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This rule is the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Nyquist Sampling Theorem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You need at least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2x</a:t>
                </a:r>
                <a:r>
                  <a:rPr lang="en-US" sz="2400" dirty="0"/>
                  <a:t> as many samples as the </a:t>
                </a:r>
                <a:r>
                  <a:rPr lang="en-US" sz="2400" b="1" dirty="0"/>
                  <a:t>highest</a:t>
                </a:r>
                <a:r>
                  <a:rPr lang="en-US" sz="2400" dirty="0"/>
                  <a:t> </a:t>
                </a:r>
                <a:r>
                  <a:rPr lang="en-US" sz="2400" b="1" dirty="0"/>
                  <a:t>frequency</a:t>
                </a:r>
                <a:r>
                  <a:rPr lang="en-US" sz="2400" dirty="0"/>
                  <a:t> you intend to capture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3019" y="1825625"/>
                <a:ext cx="8007413" cy="4840898"/>
              </a:xfrm>
              <a:blipFill>
                <a:blip r:embed="rId3"/>
                <a:stretch>
                  <a:fillRect l="-1066" t="-1761" r="-16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58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87750" y="4417969"/>
            <a:ext cx="6457950" cy="208976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324072" y="3910137"/>
            <a:ext cx="1908994" cy="1015663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This wave is under sampled (</a:t>
            </a:r>
            <a:r>
              <a:rPr lang="en-US" sz="2000" b="1" dirty="0">
                <a:solidFill>
                  <a:schemeClr val="bg1"/>
                </a:solidFill>
              </a:rPr>
              <a:t>n</a:t>
            </a:r>
            <a:r>
              <a:rPr lang="en-US" sz="2000" dirty="0">
                <a:solidFill>
                  <a:schemeClr val="bg1"/>
                </a:solidFill>
              </a:rPr>
              <a:t> is too low!)</a:t>
            </a:r>
          </a:p>
        </p:txBody>
      </p:sp>
    </p:spTree>
    <p:extLst>
      <p:ext uri="{BB962C8B-B14F-4D97-AF65-F5344CB8AC3E}">
        <p14:creationId xmlns:p14="http://schemas.microsoft.com/office/powerpoint/2010/main" val="2118228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59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938827" y="4457700"/>
                <a:ext cx="7266346" cy="2081213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You have an experiment that exhibits periodic behavior 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How often (how many intervals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sz="2400" dirty="0"/>
                  <a:t>) would you sample the output to measure its wavelike nature?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Your hypothesis suggests a frequency of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210</a:t>
                </a:r>
                <a:r>
                  <a:rPr lang="en-US" sz="2400" dirty="0"/>
                  <a:t> so taking </a:t>
                </a:r>
                <a:r>
                  <a:rPr lang="en-US" sz="2400" b="1" dirty="0"/>
                  <a:t>420</a:t>
                </a:r>
                <a:r>
                  <a:rPr lang="en-US" sz="2400" dirty="0"/>
                  <a:t> samples should meet the </a:t>
                </a:r>
                <a:r>
                  <a:rPr lang="en-US" sz="2400" dirty="0">
                    <a:ln>
                      <a:solidFill>
                        <a:srgbClr val="00B050"/>
                      </a:solidFill>
                    </a:ln>
                    <a:solidFill>
                      <a:srgbClr val="00B050"/>
                    </a:solidFill>
                  </a:rPr>
                  <a:t>Nyquist</a:t>
                </a:r>
                <a:r>
                  <a:rPr lang="en-US" sz="2400" dirty="0"/>
                  <a:t> minimum</a:t>
                </a:r>
                <a:endParaRPr lang="en-US" sz="24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8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38827" y="4457700"/>
                <a:ext cx="7266346" cy="2081213"/>
              </a:xfrm>
              <a:blipFill>
                <a:blip r:embed="rId3"/>
                <a:stretch>
                  <a:fillRect l="-1091" t="-4094" r="-1678" b="-46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Unknown Wave Aliasing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8DBAE3A-BE43-48DA-B21B-80256A70F1CF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59293" y="1458195"/>
            <a:ext cx="4225413" cy="2816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554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Newton's Generalized Binomial Theorem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78C4082-08D5-4719-9402-D58640786B5B}"/>
                  </a:ext>
                </a:extLst>
              </p:cNvPr>
              <p:cNvSpPr txBox="1"/>
              <p:nvPr/>
            </p:nvSpPr>
            <p:spPr>
              <a:xfrm>
                <a:off x="940524" y="1666567"/>
                <a:ext cx="7262950" cy="5275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2!</m:t>
                          </m:r>
                        </m:den>
                      </m:f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sup>
                      </m:sSup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−1)(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−2)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3!</m:t>
                          </m:r>
                        </m:den>
                      </m:f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−3</m:t>
                          </m:r>
                        </m:sup>
                      </m:sSup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78C4082-08D5-4719-9402-D58640786B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524" y="1666567"/>
                <a:ext cx="7262950" cy="52758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559B278-67C8-4D9C-BE44-DD29911F4625}"/>
                  </a:ext>
                </a:extLst>
              </p:cNvPr>
              <p:cNvSpPr txBox="1"/>
              <p:nvPr/>
            </p:nvSpPr>
            <p:spPr>
              <a:xfrm>
                <a:off x="1772643" y="3297072"/>
                <a:ext cx="5598712" cy="5260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ra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16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128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256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+⋯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559B278-67C8-4D9C-BE44-DD29911F46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2643" y="3297072"/>
                <a:ext cx="5598712" cy="52604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6A96F59-02D3-4A94-B567-827EA882D3AA}"/>
                  </a:ext>
                </a:extLst>
              </p:cNvPr>
              <p:cNvSpPr txBox="1"/>
              <p:nvPr/>
            </p:nvSpPr>
            <p:spPr>
              <a:xfrm>
                <a:off x="1206792" y="2446492"/>
                <a:ext cx="3076355" cy="5186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rad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6A96F59-02D3-4A94-B567-827EA882D3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6792" y="2446492"/>
                <a:ext cx="3076355" cy="51860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5967FFB-C0A9-4497-A583-0921A97FCE3A}"/>
                  </a:ext>
                </a:extLst>
              </p:cNvPr>
              <p:cNvSpPr txBox="1"/>
              <p:nvPr/>
            </p:nvSpPr>
            <p:spPr>
              <a:xfrm>
                <a:off x="5140609" y="2392468"/>
                <a:ext cx="2796599" cy="7062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2!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den>
                              </m:f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2!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5967FFB-C0A9-4497-A583-0921A97FCE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0609" y="2392468"/>
                <a:ext cx="2796599" cy="70628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33EA934-8858-4344-BFD3-87DF162AA023}"/>
                  </a:ext>
                </a:extLst>
              </p:cNvPr>
              <p:cNvSpPr txBox="1"/>
              <p:nvPr/>
            </p:nvSpPr>
            <p:spPr>
              <a:xfrm>
                <a:off x="3207774" y="4312138"/>
                <a:ext cx="2354042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7=9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=9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33EA934-8858-4344-BFD3-87DF162AA0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7774" y="4312138"/>
                <a:ext cx="2354042" cy="62235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7647FFE-F300-482F-96AF-99121FED3935}"/>
                  </a:ext>
                </a:extLst>
              </p:cNvPr>
              <p:cNvSpPr txBox="1"/>
              <p:nvPr/>
            </p:nvSpPr>
            <p:spPr>
              <a:xfrm>
                <a:off x="1684647" y="5210990"/>
                <a:ext cx="5113323" cy="8395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e>
                      </m:ra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9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9</m:t>
                                  </m:r>
                                </m:den>
                              </m:f>
                            </m:e>
                          </m:d>
                        </m:e>
                      </m:ra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=3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den>
                          </m:f>
                        </m:e>
                      </m:ra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=1,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9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7647FFE-F300-482F-96AF-99121FED39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4647" y="5210990"/>
                <a:ext cx="5113323" cy="83958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tangle 20">
            <a:extLst>
              <a:ext uri="{FF2B5EF4-FFF2-40B4-BE49-F238E27FC236}">
                <a16:creationId xmlns:a16="http://schemas.microsoft.com/office/drawing/2014/main" id="{EF4245DB-A82C-49AB-BD66-6882994401BE}"/>
              </a:ext>
            </a:extLst>
          </p:cNvPr>
          <p:cNvSpPr/>
          <p:nvPr/>
        </p:nvSpPr>
        <p:spPr>
          <a:xfrm>
            <a:off x="3564731" y="1633538"/>
            <a:ext cx="876300" cy="6016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1145A61-F757-4624-9FCB-55CC39676E05}"/>
              </a:ext>
            </a:extLst>
          </p:cNvPr>
          <p:cNvSpPr/>
          <p:nvPr/>
        </p:nvSpPr>
        <p:spPr>
          <a:xfrm>
            <a:off x="5132978" y="2361795"/>
            <a:ext cx="1253074" cy="80173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B70B6245-977B-48BB-B605-1F66157742A5}"/>
              </a:ext>
            </a:extLst>
          </p:cNvPr>
          <p:cNvCxnSpPr>
            <a:cxnSpLocks/>
            <a:stCxn id="21" idx="0"/>
            <a:endCxn id="22" idx="0"/>
          </p:cNvCxnSpPr>
          <p:nvPr/>
        </p:nvCxnSpPr>
        <p:spPr>
          <a:xfrm rot="16200000" flipH="1">
            <a:off x="4517069" y="1119349"/>
            <a:ext cx="728257" cy="1756634"/>
          </a:xfrm>
          <a:prstGeom prst="bentConnector3">
            <a:avLst>
              <a:gd name="adj1" fmla="val -3139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8C415BE6-7C23-4C20-826F-132BAF92A7BB}"/>
              </a:ext>
            </a:extLst>
          </p:cNvPr>
          <p:cNvSpPr/>
          <p:nvPr/>
        </p:nvSpPr>
        <p:spPr>
          <a:xfrm>
            <a:off x="1076632" y="1790931"/>
            <a:ext cx="199103" cy="2783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53352B6-0C9D-45F9-A7F9-0C78E1BACEC2}"/>
              </a:ext>
            </a:extLst>
          </p:cNvPr>
          <p:cNvSpPr/>
          <p:nvPr/>
        </p:nvSpPr>
        <p:spPr>
          <a:xfrm>
            <a:off x="1459369" y="1825437"/>
            <a:ext cx="199103" cy="2783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E9CFCF1-CEE2-4DAF-855B-894EB7D978A3}"/>
              </a:ext>
            </a:extLst>
          </p:cNvPr>
          <p:cNvSpPr/>
          <p:nvPr/>
        </p:nvSpPr>
        <p:spPr>
          <a:xfrm>
            <a:off x="1359817" y="2630249"/>
            <a:ext cx="199103" cy="2783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413AB69-A463-4235-81DF-A10C343479ED}"/>
              </a:ext>
            </a:extLst>
          </p:cNvPr>
          <p:cNvSpPr/>
          <p:nvPr/>
        </p:nvSpPr>
        <p:spPr>
          <a:xfrm>
            <a:off x="1585095" y="2666576"/>
            <a:ext cx="348480" cy="2783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7B788EF-ED42-4CA8-A97D-B09C0DAC3330}"/>
              </a:ext>
            </a:extLst>
          </p:cNvPr>
          <p:cNvSpPr/>
          <p:nvPr/>
        </p:nvSpPr>
        <p:spPr>
          <a:xfrm>
            <a:off x="1706990" y="1814030"/>
            <a:ext cx="131306" cy="2106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3831953-54A5-4532-984C-1721B365AF92}"/>
              </a:ext>
            </a:extLst>
          </p:cNvPr>
          <p:cNvSpPr/>
          <p:nvPr/>
        </p:nvSpPr>
        <p:spPr>
          <a:xfrm>
            <a:off x="1228511" y="2636133"/>
            <a:ext cx="131306" cy="2106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7EAEF8A2-508E-4BD7-B094-DD1C762C752E}"/>
              </a:ext>
            </a:extLst>
          </p:cNvPr>
          <p:cNvCxnSpPr>
            <a:cxnSpLocks/>
            <a:stCxn id="27" idx="2"/>
            <a:endCxn id="29" idx="0"/>
          </p:cNvCxnSpPr>
          <p:nvPr/>
        </p:nvCxnSpPr>
        <p:spPr>
          <a:xfrm rot="16200000" flipH="1">
            <a:off x="1037288" y="2208168"/>
            <a:ext cx="560976" cy="283185"/>
          </a:xfrm>
          <a:prstGeom prst="bentConnector3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076A758A-462C-4478-A077-A4E92D8743EB}"/>
              </a:ext>
            </a:extLst>
          </p:cNvPr>
          <p:cNvCxnSpPr>
            <a:cxnSpLocks/>
            <a:stCxn id="28" idx="2"/>
            <a:endCxn id="30" idx="0"/>
          </p:cNvCxnSpPr>
          <p:nvPr/>
        </p:nvCxnSpPr>
        <p:spPr>
          <a:xfrm rot="16200000" flipH="1">
            <a:off x="1377730" y="2284970"/>
            <a:ext cx="562797" cy="200414"/>
          </a:xfrm>
          <a:prstGeom prst="bentConnector3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0F32BE54-5F99-4EBE-8225-F285C72E678A}"/>
              </a:ext>
            </a:extLst>
          </p:cNvPr>
          <p:cNvCxnSpPr>
            <a:cxnSpLocks/>
            <a:stCxn id="31" idx="0"/>
            <a:endCxn id="5" idx="1"/>
          </p:cNvCxnSpPr>
          <p:nvPr/>
        </p:nvCxnSpPr>
        <p:spPr>
          <a:xfrm rot="16200000" flipH="1" flipV="1">
            <a:off x="1043836" y="1976986"/>
            <a:ext cx="891764" cy="565851"/>
          </a:xfrm>
          <a:prstGeom prst="bentConnector4">
            <a:avLst>
              <a:gd name="adj1" fmla="val -25635"/>
              <a:gd name="adj2" fmla="val 18164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27F35C50-34AB-4786-BEA3-106766D273EF}"/>
              </a:ext>
            </a:extLst>
          </p:cNvPr>
          <p:cNvSpPr/>
          <p:nvPr/>
        </p:nvSpPr>
        <p:spPr>
          <a:xfrm>
            <a:off x="7470058" y="2558845"/>
            <a:ext cx="497759" cy="60468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6A4835A4-B15C-4FC1-9B29-2708356B212F}"/>
              </a:ext>
            </a:extLst>
          </p:cNvPr>
          <p:cNvSpPr/>
          <p:nvPr/>
        </p:nvSpPr>
        <p:spPr>
          <a:xfrm>
            <a:off x="3542609" y="3062493"/>
            <a:ext cx="396875" cy="8014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AAC14DFC-C06E-41E1-9072-FF46AD1AF4F3}"/>
              </a:ext>
            </a:extLst>
          </p:cNvPr>
          <p:cNvCxnSpPr>
            <a:stCxn id="43" idx="2"/>
            <a:endCxn id="44" idx="2"/>
          </p:cNvCxnSpPr>
          <p:nvPr/>
        </p:nvCxnSpPr>
        <p:spPr>
          <a:xfrm rot="5400000">
            <a:off x="5379784" y="1524793"/>
            <a:ext cx="700419" cy="3977891"/>
          </a:xfrm>
          <a:prstGeom prst="bentConnector3">
            <a:avLst>
              <a:gd name="adj1" fmla="val 132638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6F57D6F-137D-474B-8DE5-DA353549F16B}"/>
                  </a:ext>
                </a:extLst>
              </p:cNvPr>
              <p:cNvSpPr txBox="1"/>
              <p:nvPr/>
            </p:nvSpPr>
            <p:spPr>
              <a:xfrm>
                <a:off x="184355" y="3500578"/>
                <a:ext cx="1311885" cy="646331"/>
              </a:xfrm>
              <a:prstGeom prst="rect">
                <a:avLst/>
              </a:prstGeom>
              <a:noFill/>
              <a:ln>
                <a:solidFill>
                  <a:srgbClr val="7030A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b="0" dirty="0">
                  <a:solidFill>
                    <a:srgbClr val="7030A0"/>
                  </a:solidFill>
                  <a:ea typeface="Cambria Math" panose="02040503050406030204" pitchFamily="18" charset="0"/>
                </a:endParaRPr>
              </a:p>
              <a:p>
                <a:pPr algn="ctr"/>
                <a:r>
                  <a:rPr lang="en-US" b="1" dirty="0">
                    <a:solidFill>
                      <a:srgbClr val="7030A0"/>
                    </a:solidFill>
                  </a:rPr>
                  <a:t>Required!</a:t>
                </a: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6F57D6F-137D-474B-8DE5-DA353549F1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355" y="3500578"/>
                <a:ext cx="1311885" cy="646331"/>
              </a:xfrm>
              <a:prstGeom prst="rect">
                <a:avLst/>
              </a:prstGeom>
              <a:blipFill>
                <a:blip r:embed="rId9"/>
                <a:stretch>
                  <a:fillRect b="-12963"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3BFC1B0-10C0-4198-8923-CB43B395CA76}"/>
                  </a:ext>
                </a:extLst>
              </p:cNvPr>
              <p:cNvSpPr txBox="1"/>
              <p:nvPr/>
            </p:nvSpPr>
            <p:spPr>
              <a:xfrm>
                <a:off x="2212258" y="4469425"/>
                <a:ext cx="66774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e>
                      </m:rad>
                      <m:r>
                        <a:rPr lang="en-US" b="0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=?</m:t>
                      </m:r>
                    </m:oMath>
                  </m:oMathPara>
                </a14:m>
                <a:endParaRPr lang="en-US" dirty="0">
                  <a:ln>
                    <a:solidFill>
                      <a:srgbClr val="7030A0"/>
                    </a:solidFill>
                  </a:ln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3BFC1B0-10C0-4198-8923-CB43B395CA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2258" y="4469425"/>
                <a:ext cx="667747" cy="30777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92822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000"/>
                            </p:stCondLst>
                            <p:childTnLst>
                              <p:par>
                                <p:cTn id="5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500"/>
                            </p:stCondLst>
                            <p:childTnLst>
                              <p:par>
                                <p:cTn id="6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xit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xit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xit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xit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5" grpId="0"/>
      <p:bldP spid="9" grpId="0"/>
      <p:bldP spid="6" grpId="0"/>
      <p:bldP spid="8" grpId="0"/>
      <p:bldP spid="21" grpId="0" animBg="1"/>
      <p:bldP spid="21" grpId="1" animBg="1"/>
      <p:bldP spid="22" grpId="0" animBg="1"/>
      <p:bldP spid="22" grpId="1" animBg="1"/>
      <p:bldP spid="27" grpId="0"/>
      <p:bldP spid="28" grpId="0"/>
      <p:bldP spid="29" grpId="0"/>
      <p:bldP spid="30" grpId="0"/>
      <p:bldP spid="31" grpId="0"/>
      <p:bldP spid="32" grpId="0"/>
      <p:bldP spid="43" grpId="0" animBg="1"/>
      <p:bldP spid="43" grpId="1" animBg="1"/>
      <p:bldP spid="44" grpId="0"/>
      <p:bldP spid="26" grpId="0" animBg="1"/>
      <p:bldP spid="10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60</a:t>
            </a:fld>
            <a:endParaRPr lang="en-US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CBC85589-C9EA-4595-98E6-ED881203E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1 - nyquist_unknown.ipynb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7380987-C819-4B19-81FF-BD497540E0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381" y="1732027"/>
            <a:ext cx="6095238" cy="45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039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B331F4D-33D3-481F-99D1-71D10281426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1286" y="3600950"/>
            <a:ext cx="2941656" cy="1955888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61</a:t>
            </a:fld>
            <a:endParaRPr lang="en-US" dirty="0"/>
          </a:p>
        </p:txBody>
      </p:sp>
      <p:sp>
        <p:nvSpPr>
          <p:cNvPr id="10" name="Thought Bubble: Cloud 9">
            <a:extLst>
              <a:ext uri="{FF2B5EF4-FFF2-40B4-BE49-F238E27FC236}">
                <a16:creationId xmlns:a16="http://schemas.microsoft.com/office/drawing/2014/main" id="{D3273DBB-AED3-4835-AF40-50F2476F1210}"/>
              </a:ext>
            </a:extLst>
          </p:cNvPr>
          <p:cNvSpPr/>
          <p:nvPr/>
        </p:nvSpPr>
        <p:spPr>
          <a:xfrm>
            <a:off x="1011464" y="1581381"/>
            <a:ext cx="2440859" cy="1585451"/>
          </a:xfrm>
          <a:prstGeom prst="cloudCallout">
            <a:avLst>
              <a:gd name="adj1" fmla="val 15615"/>
              <a:gd name="adj2" fmla="val 950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Okay, we going to take </a:t>
            </a:r>
            <a:r>
              <a:rPr lang="en-US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14x</a:t>
            </a:r>
            <a:r>
              <a:rPr lang="en-US" dirty="0"/>
              <a:t> more samples!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2666658-FF04-4B40-A1E4-1F6B7EF9546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67706" y="3600950"/>
            <a:ext cx="2655008" cy="1955888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30059D8F-586F-44CC-9519-A14F78C38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Nyquist Sampling Theorem</a:t>
            </a:r>
          </a:p>
        </p:txBody>
      </p:sp>
    </p:spTree>
    <p:extLst>
      <p:ext uri="{BB962C8B-B14F-4D97-AF65-F5344CB8AC3E}">
        <p14:creationId xmlns:p14="http://schemas.microsoft.com/office/powerpoint/2010/main" val="1209380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CFA0510-D032-4962-9A1D-DBB9969637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381" y="1732026"/>
            <a:ext cx="6095238" cy="457142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62</a:t>
            </a:fld>
            <a:endParaRPr lang="en-US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CBC85589-C9EA-4595-98E6-ED881203E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2 - nyquist_unknown.ipynb</a:t>
            </a:r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8A112BD6-4DFE-4A1B-9DCF-FF3538F963DE}"/>
              </a:ext>
            </a:extLst>
          </p:cNvPr>
          <p:cNvSpPr/>
          <p:nvPr/>
        </p:nvSpPr>
        <p:spPr>
          <a:xfrm>
            <a:off x="3040321" y="2534977"/>
            <a:ext cx="3213260" cy="1103456"/>
          </a:xfrm>
          <a:prstGeom prst="wedgeRoundRectCallout">
            <a:avLst>
              <a:gd name="adj1" fmla="val 7194"/>
              <a:gd name="adj2" fmla="val 9227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Even after taking so many samples (2940) we still have </a:t>
            </a:r>
            <a:r>
              <a:rPr lang="en-US" sz="2000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catastrophic aliasing! </a:t>
            </a:r>
          </a:p>
        </p:txBody>
      </p:sp>
    </p:spTree>
    <p:extLst>
      <p:ext uri="{BB962C8B-B14F-4D97-AF65-F5344CB8AC3E}">
        <p14:creationId xmlns:p14="http://schemas.microsoft.com/office/powerpoint/2010/main" val="1847584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63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A36B31C-BCEB-46FF-BE13-6CB6838A8C32}"/>
              </a:ext>
            </a:extLst>
          </p:cNvPr>
          <p:cNvSpPr/>
          <p:nvPr/>
        </p:nvSpPr>
        <p:spPr>
          <a:xfrm>
            <a:off x="2592030" y="2678333"/>
            <a:ext cx="1467464" cy="258639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E22F479-364B-452D-871B-3670961913B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76531" y="2528650"/>
            <a:ext cx="6190938" cy="3482403"/>
          </a:xfrm>
          <a:prstGeom prst="rect">
            <a:avLst/>
          </a:prstGeom>
        </p:spPr>
      </p:pic>
      <p:sp>
        <p:nvSpPr>
          <p:cNvPr id="12" name="Thought Bubble: Cloud 11">
            <a:extLst>
              <a:ext uri="{FF2B5EF4-FFF2-40B4-BE49-F238E27FC236}">
                <a16:creationId xmlns:a16="http://schemas.microsoft.com/office/drawing/2014/main" id="{ABD6B66F-7F51-4584-BAD2-73022759239B}"/>
              </a:ext>
            </a:extLst>
          </p:cNvPr>
          <p:cNvSpPr/>
          <p:nvPr/>
        </p:nvSpPr>
        <p:spPr>
          <a:xfrm>
            <a:off x="4260719" y="1653478"/>
            <a:ext cx="2440859" cy="1585451"/>
          </a:xfrm>
          <a:prstGeom prst="cloudCallout">
            <a:avLst>
              <a:gd name="adj1" fmla="val 15615"/>
              <a:gd name="adj2" fmla="val 950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What if we take one </a:t>
            </a:r>
            <a:r>
              <a:rPr lang="en-US" sz="2000" i="1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less</a:t>
            </a:r>
            <a:r>
              <a:rPr lang="en-US" dirty="0"/>
              <a:t> sample?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D4C90236-29CD-468F-A61B-89FB7591E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Nyquist Sampling Theorem</a:t>
            </a:r>
          </a:p>
        </p:txBody>
      </p:sp>
    </p:spTree>
    <p:extLst>
      <p:ext uri="{BB962C8B-B14F-4D97-AF65-F5344CB8AC3E}">
        <p14:creationId xmlns:p14="http://schemas.microsoft.com/office/powerpoint/2010/main" val="1041179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B5D4571-4F37-4A19-9D44-15FA13CFC9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1876" y="1732025"/>
            <a:ext cx="6095238" cy="457142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64</a:t>
            </a:fld>
            <a:endParaRPr lang="en-US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CBC85589-C9EA-4595-98E6-ED881203E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3 - nyquist_unknown.ipynb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B057C0E-C39C-40C8-A32D-ECA036C34D42}"/>
              </a:ext>
            </a:extLst>
          </p:cNvPr>
          <p:cNvSpPr/>
          <p:nvPr/>
        </p:nvSpPr>
        <p:spPr>
          <a:xfrm>
            <a:off x="4843463" y="2041884"/>
            <a:ext cx="1269742" cy="21077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081FBAA9-8964-4763-9EEE-E0061A07E275}"/>
              </a:ext>
            </a:extLst>
          </p:cNvPr>
          <p:cNvSpPr/>
          <p:nvPr/>
        </p:nvSpPr>
        <p:spPr>
          <a:xfrm>
            <a:off x="628649" y="5252896"/>
            <a:ext cx="2446390" cy="1103455"/>
          </a:xfrm>
          <a:prstGeom prst="wedgeRoundRectCallout">
            <a:avLst>
              <a:gd name="adj1" fmla="val 47019"/>
              <a:gd name="adj2" fmla="val -11221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Now we can finally see the wave in its true form</a:t>
            </a:r>
            <a:endParaRPr lang="en-US" sz="2000" dirty="0">
              <a:ln>
                <a:solidFill>
                  <a:srgbClr val="FFFF00"/>
                </a:solidFill>
              </a:ln>
              <a:solidFill>
                <a:srgbClr val="FFFF00"/>
              </a:solidFill>
            </a:endParaRPr>
          </a:p>
        </p:txBody>
      </p:sp>
      <p:sp>
        <p:nvSpPr>
          <p:cNvPr id="12" name="Speech Bubble: Rectangle with Corners Rounded 11">
            <a:extLst>
              <a:ext uri="{FF2B5EF4-FFF2-40B4-BE49-F238E27FC236}">
                <a16:creationId xmlns:a16="http://schemas.microsoft.com/office/drawing/2014/main" id="{796B1AC5-3A81-469D-933E-2ADB3B3D2F7F}"/>
              </a:ext>
            </a:extLst>
          </p:cNvPr>
          <p:cNvSpPr/>
          <p:nvPr/>
        </p:nvSpPr>
        <p:spPr>
          <a:xfrm>
            <a:off x="6457950" y="2629937"/>
            <a:ext cx="2446390" cy="1103455"/>
          </a:xfrm>
          <a:prstGeom prst="wedgeRoundRectCallout">
            <a:avLst>
              <a:gd name="adj1" fmla="val -83501"/>
              <a:gd name="adj2" fmla="val -7813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Taking one </a:t>
            </a:r>
            <a:r>
              <a:rPr lang="en-US" sz="2000" i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less</a:t>
            </a:r>
            <a:r>
              <a:rPr lang="en-US" sz="20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 sample made all the difference </a:t>
            </a:r>
            <a:r>
              <a:rPr lang="en-US" sz="2000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– why?</a:t>
            </a:r>
          </a:p>
        </p:txBody>
      </p:sp>
    </p:spTree>
    <p:extLst>
      <p:ext uri="{BB962C8B-B14F-4D97-AF65-F5344CB8AC3E}">
        <p14:creationId xmlns:p14="http://schemas.microsoft.com/office/powerpoint/2010/main" val="3110715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7886700" cy="3874628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If you don’t know (ahead of time) the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𝝀</m:t>
                    </m:r>
                  </m:oMath>
                </a14:m>
                <a:r>
                  <a:rPr lang="en-US" sz="2400" dirty="0"/>
                  <a:t> of a sampled sinusoid, then to minimize the chance of aliasing, </a:t>
                </a:r>
                <a:r>
                  <a:rPr lang="en-US" sz="2400" b="1" i="1" dirty="0">
                    <a:solidFill>
                      <a:srgbClr val="7030A0"/>
                    </a:solidFill>
                  </a:rPr>
                  <a:t>is it best </a:t>
                </a:r>
                <a:r>
                  <a:rPr lang="en-US" sz="2400" dirty="0"/>
                  <a:t>to set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sz="2400" dirty="0"/>
                  <a:t> to a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prime number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≥2</m:t>
                    </m:r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2400" dirty="0"/>
                  <a:t>? 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Why?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What happens if </a:t>
                </a:r>
                <a:r>
                  <a:rPr lang="en-US" sz="2400" b="1" dirty="0"/>
                  <a:t>by pure bad luck </a:t>
                </a:r>
                <a:r>
                  <a:rPr lang="en-US" sz="2400" dirty="0"/>
                  <a:t>your sampling rate and the </a:t>
                </a:r>
                <a:r>
                  <a:rPr lang="en-US" sz="2400" i="1" dirty="0"/>
                  <a:t>frequency</a:t>
                </a:r>
                <a:r>
                  <a:rPr lang="en-US" sz="2400" dirty="0"/>
                  <a:t> of any of the constituent fundamental harmonics of the sampled wave are </a:t>
                </a:r>
                <a:r>
                  <a:rPr lang="en-US" sz="2400" b="1" i="1" dirty="0">
                    <a:solidFill>
                      <a:srgbClr val="FF0000"/>
                    </a:solidFill>
                  </a:rPr>
                  <a:t>not</a:t>
                </a:r>
                <a:r>
                  <a:rPr lang="en-US" sz="2400" dirty="0"/>
                  <a:t> coprime (</a:t>
                </a:r>
                <a:r>
                  <a:rPr lang="en-US" sz="2400" b="1" dirty="0">
                    <a:solidFill>
                      <a:srgbClr val="7030A0"/>
                    </a:solidFill>
                  </a:rPr>
                  <a:t>GCD &gt; 1</a:t>
                </a:r>
                <a:r>
                  <a:rPr lang="en-US" sz="2400" dirty="0"/>
                  <a:t>)?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What happens if your sampling rate </a:t>
                </a:r>
                <a:r>
                  <a:rPr lang="en-US" sz="2400" u="sng" dirty="0"/>
                  <a:t>aligns</a:t>
                </a:r>
                <a:r>
                  <a:rPr lang="en-US" sz="2400" dirty="0"/>
                  <a:t> somehow exactly to the oscillatory period of the sampled wave?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What can you do to ensure the GCD of two numbers has a higher </a:t>
                </a:r>
                <a:r>
                  <a:rPr lang="en-US" sz="2400" b="1" i="1" dirty="0"/>
                  <a:t>probability</a:t>
                </a:r>
                <a:r>
                  <a:rPr lang="en-US" sz="2400" dirty="0"/>
                  <a:t> of being equal to one (==1) ?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7886700" cy="3874628"/>
              </a:xfrm>
              <a:blipFill>
                <a:blip r:embed="rId3"/>
                <a:stretch>
                  <a:fillRect l="-1005" t="-2201" r="-1005" b="-26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65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2271293-1588-4AB8-999C-4F1E8C9099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Nyquist Sampling Theorem</a:t>
            </a:r>
          </a:p>
        </p:txBody>
      </p:sp>
    </p:spTree>
    <p:extLst>
      <p:ext uri="{BB962C8B-B14F-4D97-AF65-F5344CB8AC3E}">
        <p14:creationId xmlns:p14="http://schemas.microsoft.com/office/powerpoint/2010/main" val="1991564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B5D4571-4F37-4A19-9D44-15FA13CFC9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1876" y="1732025"/>
            <a:ext cx="6095238" cy="457142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66</a:t>
            </a:fld>
            <a:endParaRPr lang="en-US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CBC85589-C9EA-4595-98E6-ED881203E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 </a:t>
            </a:r>
            <a:r>
              <a:rPr lang="en-US" sz="3200" dirty="0">
                <a:latin typeface="+mn-lt"/>
              </a:rPr>
              <a:t>Cell 3 - nyquist_unknown.ipynb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B057C0E-C39C-40C8-A32D-ECA036C34D42}"/>
              </a:ext>
            </a:extLst>
          </p:cNvPr>
          <p:cNvSpPr/>
          <p:nvPr/>
        </p:nvSpPr>
        <p:spPr>
          <a:xfrm>
            <a:off x="4843463" y="2041884"/>
            <a:ext cx="1269742" cy="21077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4C1D27-A676-4B13-B3CD-0E1ED4B88759}"/>
              </a:ext>
            </a:extLst>
          </p:cNvPr>
          <p:cNvSpPr txBox="1"/>
          <p:nvPr/>
        </p:nvSpPr>
        <p:spPr>
          <a:xfrm>
            <a:off x="1378975" y="5217552"/>
            <a:ext cx="6349180" cy="1200329"/>
          </a:xfrm>
          <a:prstGeom prst="rect">
            <a:avLst/>
          </a:prstGeom>
          <a:solidFill>
            <a:schemeClr val="bg1"/>
          </a:solidFill>
          <a:ln w="38100">
            <a:solidFill>
              <a:srgbClr val="00B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2400" dirty="0"/>
              <a:t>Using a </a:t>
            </a:r>
            <a:r>
              <a:rPr lang="en-US" sz="2400" b="1" dirty="0">
                <a:solidFill>
                  <a:srgbClr val="FF0000"/>
                </a:solidFill>
              </a:rPr>
              <a:t>large prime number </a:t>
            </a:r>
            <a:r>
              <a:rPr lang="en-US" sz="2400" dirty="0"/>
              <a:t>of samples helps avoid accidental aliasing if you don’t yet know the true nature of the underlying waveform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B55B3D9-560B-4C62-B7B3-175D911A1E4B}"/>
                  </a:ext>
                </a:extLst>
              </p:cNvPr>
              <p:cNvSpPr txBox="1"/>
              <p:nvPr/>
            </p:nvSpPr>
            <p:spPr>
              <a:xfrm>
                <a:off x="1946106" y="2861841"/>
                <a:ext cx="5487761" cy="40011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00B05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func>
                            <m:func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  <m:func>
                            <m:func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10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sin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⁡(14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B55B3D9-560B-4C62-B7B3-175D911A1E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6106" y="2861841"/>
                <a:ext cx="5487761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28575">
                <a:solidFill>
                  <a:srgbClr val="00B05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97363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9" grpId="0" animBg="1"/>
      <p:bldP spid="13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Travelling Waves &amp; Superposition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C047F3C-4B51-4D26-8A23-DD3D8209344B}"/>
                  </a:ext>
                </a:extLst>
              </p:cNvPr>
              <p:cNvSpPr txBox="1"/>
              <p:nvPr/>
            </p:nvSpPr>
            <p:spPr>
              <a:xfrm>
                <a:off x="4106649" y="1560272"/>
                <a:ext cx="234936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C047F3C-4B51-4D26-8A23-DD3D820934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6649" y="1560272"/>
                <a:ext cx="2349361" cy="276999"/>
              </a:xfrm>
              <a:prstGeom prst="rect">
                <a:avLst/>
              </a:prstGeom>
              <a:blipFill>
                <a:blip r:embed="rId3"/>
                <a:stretch>
                  <a:fillRect l="-2078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3EEA53D-5D59-422C-9A14-1818AB84B999}"/>
                  </a:ext>
                </a:extLst>
              </p:cNvPr>
              <p:cNvSpPr txBox="1"/>
              <p:nvPr/>
            </p:nvSpPr>
            <p:spPr>
              <a:xfrm>
                <a:off x="4106649" y="1994914"/>
                <a:ext cx="237064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3EEA53D-5D59-422C-9A14-1818AB84B9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6649" y="1994914"/>
                <a:ext cx="2370649" cy="276999"/>
              </a:xfrm>
              <a:prstGeom prst="rect">
                <a:avLst/>
              </a:prstGeom>
              <a:blipFill>
                <a:blip r:embed="rId4"/>
                <a:stretch>
                  <a:fillRect l="-2057" b="-2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AFE3C29-CE02-4CEF-8E9D-58B730E58798}"/>
                  </a:ext>
                </a:extLst>
              </p:cNvPr>
              <p:cNvSpPr txBox="1"/>
              <p:nvPr/>
            </p:nvSpPr>
            <p:spPr>
              <a:xfrm>
                <a:off x="1229582" y="1560272"/>
                <a:ext cx="1774268" cy="5203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AFE3C29-CE02-4CEF-8E9D-58B730E58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9582" y="1560272"/>
                <a:ext cx="1774268" cy="5203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E675A56-C3B6-4974-A711-2982B9861163}"/>
                  </a:ext>
                </a:extLst>
              </p:cNvPr>
              <p:cNvSpPr txBox="1"/>
              <p:nvPr/>
            </p:nvSpPr>
            <p:spPr>
              <a:xfrm>
                <a:off x="1229582" y="2330277"/>
                <a:ext cx="1950277" cy="4744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E675A56-C3B6-4974-A711-2982B98611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9582" y="2330277"/>
                <a:ext cx="1950277" cy="47442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34BF507-2790-462C-A6DF-962AE358A77B}"/>
                  </a:ext>
                </a:extLst>
              </p:cNvPr>
              <p:cNvSpPr txBox="1"/>
              <p:nvPr/>
            </p:nvSpPr>
            <p:spPr>
              <a:xfrm>
                <a:off x="1154821" y="3133609"/>
                <a:ext cx="64075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func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fun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func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34BF507-2790-462C-A6DF-962AE358A7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821" y="3133609"/>
                <a:ext cx="6407523" cy="276999"/>
              </a:xfrm>
              <a:prstGeom prst="rect">
                <a:avLst/>
              </a:prstGeom>
              <a:blipFill>
                <a:blip r:embed="rId7"/>
                <a:stretch>
                  <a:fillRect l="-475" r="-285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359AA0C-1D43-4E51-90F4-CD1D13469D23}"/>
                  </a:ext>
                </a:extLst>
              </p:cNvPr>
              <p:cNvSpPr txBox="1"/>
              <p:nvPr/>
            </p:nvSpPr>
            <p:spPr>
              <a:xfrm>
                <a:off x="4106649" y="2521247"/>
                <a:ext cx="116999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?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359AA0C-1D43-4E51-90F4-CD1D13469D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6649" y="2521247"/>
                <a:ext cx="1169999" cy="276999"/>
              </a:xfrm>
              <a:prstGeom prst="rect">
                <a:avLst/>
              </a:prstGeom>
              <a:blipFill>
                <a:blip r:embed="rId8"/>
                <a:stretch>
                  <a:fillRect l="-4688" r="-41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86D258B-025C-434A-9120-32EB08F4310F}"/>
                  </a:ext>
                </a:extLst>
              </p:cNvPr>
              <p:cNvSpPr txBox="1"/>
              <p:nvPr/>
            </p:nvSpPr>
            <p:spPr>
              <a:xfrm>
                <a:off x="1154821" y="3596223"/>
                <a:ext cx="651595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func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fun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func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86D258B-025C-434A-9120-32EB08F431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821" y="3596223"/>
                <a:ext cx="6515950" cy="276999"/>
              </a:xfrm>
              <a:prstGeom prst="rect">
                <a:avLst/>
              </a:prstGeom>
              <a:blipFill>
                <a:blip r:embed="rId9"/>
                <a:stretch>
                  <a:fillRect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AAD5BEC-978A-43FB-8C4E-4D294B1211AF}"/>
                  </a:ext>
                </a:extLst>
              </p:cNvPr>
              <p:cNvSpPr txBox="1"/>
              <p:nvPr/>
            </p:nvSpPr>
            <p:spPr>
              <a:xfrm>
                <a:off x="704648" y="5538250"/>
                <a:ext cx="7330080" cy="7146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num>
                                    <m:den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AAD5BEC-978A-43FB-8C4E-4D294B1211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648" y="5538250"/>
                <a:ext cx="7330080" cy="71468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CA0B379-10D4-4DAD-ACC6-3D22A79244A9}"/>
                  </a:ext>
                </a:extLst>
              </p:cNvPr>
              <p:cNvSpPr txBox="1"/>
              <p:nvPr/>
            </p:nvSpPr>
            <p:spPr>
              <a:xfrm>
                <a:off x="1077681" y="4264810"/>
                <a:ext cx="385233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b="1" dirty="0">
                    <a:solidFill>
                      <a:srgbClr val="7030A0"/>
                    </a:solidFill>
                  </a:rPr>
                  <a:t>Simple Case: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CA0B379-10D4-4DAD-ACC6-3D22A79244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7681" y="4264810"/>
                <a:ext cx="3852337" cy="276999"/>
              </a:xfrm>
              <a:prstGeom prst="rect">
                <a:avLst/>
              </a:prstGeom>
              <a:blipFill>
                <a:blip r:embed="rId11"/>
                <a:stretch>
                  <a:fillRect l="-3797" t="-28889" r="-1108" b="-5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5FB8F19-C09C-4AD9-9CB3-F0652093E4A4}"/>
                  </a:ext>
                </a:extLst>
              </p:cNvPr>
              <p:cNvSpPr txBox="1"/>
              <p:nvPr/>
            </p:nvSpPr>
            <p:spPr>
              <a:xfrm>
                <a:off x="749854" y="4699851"/>
                <a:ext cx="4572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5FB8F19-C09C-4AD9-9CB3-F0652093E4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854" y="4699851"/>
                <a:ext cx="4572000" cy="369332"/>
              </a:xfrm>
              <a:prstGeom prst="rect">
                <a:avLst/>
              </a:prstGeom>
              <a:blipFill>
                <a:blip r:embed="rId12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31DEC74-E5CF-4081-8088-3A1095254538}"/>
                  </a:ext>
                </a:extLst>
              </p:cNvPr>
              <p:cNvSpPr txBox="1"/>
              <p:nvPr/>
            </p:nvSpPr>
            <p:spPr>
              <a:xfrm>
                <a:off x="749854" y="5113062"/>
                <a:ext cx="4572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31DEC74-E5CF-4081-8088-3A10952545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854" y="5113062"/>
                <a:ext cx="4572000" cy="369332"/>
              </a:xfrm>
              <a:prstGeom prst="rect">
                <a:avLst/>
              </a:prstGeom>
              <a:blipFill>
                <a:blip r:embed="rId13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A7FE187-3E57-46FF-989A-697328BD4490}"/>
              </a:ext>
            </a:extLst>
          </p:cNvPr>
          <p:cNvCxnSpPr>
            <a:endCxn id="20" idx="0"/>
          </p:cNvCxnSpPr>
          <p:nvPr/>
        </p:nvCxnSpPr>
        <p:spPr>
          <a:xfrm flipV="1">
            <a:off x="2555823" y="4699851"/>
            <a:ext cx="480031" cy="369332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DF64ED4-01B3-4192-B21F-C92899DFA042}"/>
              </a:ext>
            </a:extLst>
          </p:cNvPr>
          <p:cNvCxnSpPr>
            <a:cxnSpLocks/>
          </p:cNvCxnSpPr>
          <p:nvPr/>
        </p:nvCxnSpPr>
        <p:spPr>
          <a:xfrm>
            <a:off x="3458497" y="4911140"/>
            <a:ext cx="1266337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CCD1A58-4A55-42D7-830B-F71228F272B4}"/>
              </a:ext>
            </a:extLst>
          </p:cNvPr>
          <p:cNvCxnSpPr/>
          <p:nvPr/>
        </p:nvCxnSpPr>
        <p:spPr>
          <a:xfrm flipV="1">
            <a:off x="2552121" y="5115991"/>
            <a:ext cx="480031" cy="369332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CFEBFC1-6E1D-434A-B322-1D8812CF30EC}"/>
              </a:ext>
            </a:extLst>
          </p:cNvPr>
          <p:cNvCxnSpPr>
            <a:cxnSpLocks/>
          </p:cNvCxnSpPr>
          <p:nvPr/>
        </p:nvCxnSpPr>
        <p:spPr>
          <a:xfrm>
            <a:off x="3458497" y="5327224"/>
            <a:ext cx="1266337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F9F7AC23-6BFB-4559-8A42-049B6B027BB0}"/>
              </a:ext>
            </a:extLst>
          </p:cNvPr>
          <p:cNvSpPr txBox="1"/>
          <p:nvPr/>
        </p:nvSpPr>
        <p:spPr>
          <a:xfrm>
            <a:off x="6577779" y="1475983"/>
            <a:ext cx="2293376" cy="923330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These waves have both spatial and temporal components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B80B1D-FA41-C977-3733-C20F96BD5B73}"/>
              </a:ext>
            </a:extLst>
          </p:cNvPr>
          <p:cNvSpPr txBox="1"/>
          <p:nvPr/>
        </p:nvSpPr>
        <p:spPr>
          <a:xfrm>
            <a:off x="2792136" y="4529411"/>
            <a:ext cx="1662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41C89CB-35F8-B4A3-DBD3-4AE555D7317D}"/>
              </a:ext>
            </a:extLst>
          </p:cNvPr>
          <p:cNvSpPr txBox="1"/>
          <p:nvPr/>
        </p:nvSpPr>
        <p:spPr>
          <a:xfrm>
            <a:off x="2792136" y="4924913"/>
            <a:ext cx="1662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658316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500"/>
                            </p:stCondLst>
                            <p:childTnLst>
                              <p:par>
                                <p:cTn id="5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000"/>
                            </p:stCondLst>
                            <p:childTnLst>
                              <p:par>
                                <p:cTn id="6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500"/>
                            </p:stCondLst>
                            <p:childTnLst>
                              <p:par>
                                <p:cTn id="6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1" grpId="0"/>
      <p:bldP spid="12" grpId="0"/>
      <p:bldP spid="13" grpId="0"/>
      <p:bldP spid="14" grpId="0"/>
      <p:bldP spid="19" grpId="0"/>
      <p:bldP spid="20" grpId="0"/>
      <p:bldP spid="21" grpId="0"/>
      <p:bldP spid="36" grpId="0" animBg="1"/>
      <p:bldP spid="3" grpId="0"/>
      <p:bldP spid="22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Travelling Waves &amp; Superposition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DD9C42-3FA1-4543-82F9-A0B799B2CD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85" r="29521"/>
          <a:stretch/>
        </p:blipFill>
        <p:spPr>
          <a:xfrm>
            <a:off x="4828023" y="1632993"/>
            <a:ext cx="3603551" cy="297600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44F02AC-6C72-4930-AD93-B378EC3D04B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41" b="1500"/>
          <a:stretch/>
        </p:blipFill>
        <p:spPr>
          <a:xfrm>
            <a:off x="628650" y="1632993"/>
            <a:ext cx="3852199" cy="311045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16A3C56-D021-4910-9EC3-A16B1D5CB2EE}"/>
              </a:ext>
            </a:extLst>
          </p:cNvPr>
          <p:cNvSpPr txBox="1"/>
          <p:nvPr/>
        </p:nvSpPr>
        <p:spPr>
          <a:xfrm>
            <a:off x="1553658" y="5156022"/>
            <a:ext cx="58543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But what if the two waves are oscillating at </a:t>
            </a:r>
            <a:r>
              <a:rPr lang="en-US" sz="2400" dirty="0">
                <a:solidFill>
                  <a:srgbClr val="FF0000"/>
                </a:solidFill>
              </a:rPr>
              <a:t>different</a:t>
            </a:r>
            <a:r>
              <a:rPr lang="en-US" sz="2400" dirty="0"/>
              <a:t> angular </a:t>
            </a:r>
            <a:r>
              <a:rPr lang="en-US" sz="2400" b="1" dirty="0"/>
              <a:t>velocities</a:t>
            </a:r>
            <a:r>
              <a:rPr lang="en-US" sz="2400" dirty="0"/>
              <a:t> or have different </a:t>
            </a:r>
            <a:r>
              <a:rPr lang="en-US" sz="2400" b="1" dirty="0"/>
              <a:t>amplitudes</a:t>
            </a:r>
            <a:r>
              <a:rPr lang="en-US" sz="2400" dirty="0"/>
              <a:t>, or different </a:t>
            </a:r>
            <a:r>
              <a:rPr lang="en-US" sz="2400" b="1" dirty="0"/>
              <a:t>wave numbers</a:t>
            </a:r>
            <a:r>
              <a:rPr lang="en-US" sz="24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74006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5800078-6462-74CD-A941-9C3450ABAA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2153" y="1654494"/>
            <a:ext cx="6759693" cy="312901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travelling_waves.ipynb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69</a:t>
            </a:fld>
            <a:endParaRPr lang="en-US" dirty="0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29B88D40-161F-48AB-BE1E-55D96A6175D2}"/>
              </a:ext>
            </a:extLst>
          </p:cNvPr>
          <p:cNvGrpSpPr/>
          <p:nvPr/>
        </p:nvGrpSpPr>
        <p:grpSpPr>
          <a:xfrm>
            <a:off x="4394770" y="2719208"/>
            <a:ext cx="1076632" cy="369332"/>
            <a:chOff x="4968362" y="2079211"/>
            <a:chExt cx="1076632" cy="369332"/>
          </a:xfrm>
        </p:grpSpPr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B3DF60E2-B6B7-437D-A884-DA1E5CC960F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9203187F-FE19-4D2D-946B-71F19F258833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B1B87FE2-24C6-457F-AFC0-F293A93E9FB6}"/>
              </a:ext>
            </a:extLst>
          </p:cNvPr>
          <p:cNvGrpSpPr/>
          <p:nvPr/>
        </p:nvGrpSpPr>
        <p:grpSpPr>
          <a:xfrm>
            <a:off x="5468374" y="3586070"/>
            <a:ext cx="1076632" cy="369332"/>
            <a:chOff x="4704120" y="2356972"/>
            <a:chExt cx="1076632" cy="369332"/>
          </a:xfrm>
        </p:grpSpPr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E3F28505-1262-412E-9AA8-08A4FC32EEE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B8AE250C-521E-449D-A699-2F99FBB9D8BA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9FFBE97-91F6-4EB6-923E-BD5B5300C530}"/>
                  </a:ext>
                </a:extLst>
              </p:cNvPr>
              <p:cNvSpPr txBox="1"/>
              <p:nvPr/>
            </p:nvSpPr>
            <p:spPr>
              <a:xfrm>
                <a:off x="5217041" y="1808219"/>
                <a:ext cx="2116605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type m:val="lin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16</m:t>
                                  </m:r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9FFBE97-91F6-4EB6-923E-BD5B5300C5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7041" y="1808219"/>
                <a:ext cx="2116605" cy="276999"/>
              </a:xfrm>
              <a:prstGeom prst="rect">
                <a:avLst/>
              </a:prstGeom>
              <a:blipFill>
                <a:blip r:embed="rId4"/>
                <a:stretch>
                  <a:fillRect l="-2305" t="-175556" r="-9798" b="-25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BB331AB-C24B-43B3-BB42-3AE4F9DF1601}"/>
                  </a:ext>
                </a:extLst>
              </p:cNvPr>
              <p:cNvSpPr txBox="1"/>
              <p:nvPr/>
            </p:nvSpPr>
            <p:spPr>
              <a:xfrm>
                <a:off x="5217041" y="2109853"/>
                <a:ext cx="712695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BB331AB-C24B-43B3-BB42-3AE4F9DF16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7041" y="2109853"/>
                <a:ext cx="712695" cy="276999"/>
              </a:xfrm>
              <a:prstGeom prst="rect">
                <a:avLst/>
              </a:prstGeom>
              <a:blipFill>
                <a:blip r:embed="rId5"/>
                <a:stretch>
                  <a:fillRect l="-7692" r="-6838" b="-2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CBC6284-1A54-4B76-B9A2-790E819B962D}"/>
                  </a:ext>
                </a:extLst>
              </p:cNvPr>
              <p:cNvSpPr txBox="1"/>
              <p:nvPr/>
            </p:nvSpPr>
            <p:spPr>
              <a:xfrm>
                <a:off x="1267584" y="5978979"/>
                <a:ext cx="234936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CBC6284-1A54-4B76-B9A2-790E819B96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7584" y="5978979"/>
                <a:ext cx="2349361" cy="276999"/>
              </a:xfrm>
              <a:prstGeom prst="rect">
                <a:avLst/>
              </a:prstGeom>
              <a:blipFill>
                <a:blip r:embed="rId6"/>
                <a:stretch>
                  <a:fillRect l="-2078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5C33C0ED-1719-4855-874A-B77535AEA2E9}"/>
                  </a:ext>
                </a:extLst>
              </p:cNvPr>
              <p:cNvSpPr txBox="1"/>
              <p:nvPr/>
            </p:nvSpPr>
            <p:spPr>
              <a:xfrm>
                <a:off x="3904695" y="5978979"/>
                <a:ext cx="2370649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5C33C0ED-1719-4855-874A-B77535AEA2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4695" y="5978979"/>
                <a:ext cx="2370649" cy="276999"/>
              </a:xfrm>
              <a:prstGeom prst="rect">
                <a:avLst/>
              </a:prstGeom>
              <a:blipFill>
                <a:blip r:embed="rId7"/>
                <a:stretch>
                  <a:fillRect l="-2062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12949BF6-B2E9-41A1-BE49-CBC9EADBB073}"/>
                  </a:ext>
                </a:extLst>
              </p:cNvPr>
              <p:cNvSpPr txBox="1"/>
              <p:nvPr/>
            </p:nvSpPr>
            <p:spPr>
              <a:xfrm>
                <a:off x="6563095" y="5820634"/>
                <a:ext cx="1629634" cy="5936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12949BF6-B2E9-41A1-BE49-CBC9EADBB0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3095" y="5820634"/>
                <a:ext cx="1629634" cy="59368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Group 20">
            <a:extLst>
              <a:ext uri="{FF2B5EF4-FFF2-40B4-BE49-F238E27FC236}">
                <a16:creationId xmlns:a16="http://schemas.microsoft.com/office/drawing/2014/main" id="{C910F627-1784-4485-ADC3-C343A5306884}"/>
              </a:ext>
            </a:extLst>
          </p:cNvPr>
          <p:cNvGrpSpPr/>
          <p:nvPr/>
        </p:nvGrpSpPr>
        <p:grpSpPr>
          <a:xfrm>
            <a:off x="7843548" y="4014168"/>
            <a:ext cx="1068643" cy="369332"/>
            <a:chOff x="3647644" y="4910075"/>
            <a:chExt cx="1068643" cy="36933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B0D708C-9F2B-4946-B50B-CC0424B8CD69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8B40148D-3F39-4928-B9E2-E1111A04F61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093F07F-088D-467E-AF12-79EDA22DDE12}"/>
              </a:ext>
            </a:extLst>
          </p:cNvPr>
          <p:cNvGrpSpPr/>
          <p:nvPr/>
        </p:nvGrpSpPr>
        <p:grpSpPr>
          <a:xfrm>
            <a:off x="7216617" y="4243804"/>
            <a:ext cx="1064340" cy="369332"/>
            <a:chOff x="3647644" y="5421073"/>
            <a:chExt cx="1064340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F8CCB99-D404-4BC9-9180-5ED3FE606022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0DFA2A80-DDA6-4CED-ADF4-53D455B17A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E9181BB-5B12-4BB8-9FA7-50E3D649447D}"/>
              </a:ext>
            </a:extLst>
          </p:cNvPr>
          <p:cNvGrpSpPr/>
          <p:nvPr/>
        </p:nvGrpSpPr>
        <p:grpSpPr>
          <a:xfrm>
            <a:off x="6728872" y="4447519"/>
            <a:ext cx="1068643" cy="369332"/>
            <a:chOff x="3647644" y="5359159"/>
            <a:chExt cx="1068643" cy="36933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1FF47B9-386C-4DD3-BB80-B3FF7E3A9801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1EFBF5E7-B9A9-4636-90BE-CECD60F198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61362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0" grpId="0" animBg="1"/>
      <p:bldP spid="41" grpId="0"/>
      <p:bldP spid="42" grpId="0"/>
      <p:bldP spid="6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Newton's Generalized Binomial Theorem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559B278-67C8-4D9C-BE44-DD29911F4625}"/>
                  </a:ext>
                </a:extLst>
              </p:cNvPr>
              <p:cNvSpPr txBox="1"/>
              <p:nvPr/>
            </p:nvSpPr>
            <p:spPr>
              <a:xfrm>
                <a:off x="1031512" y="4222863"/>
                <a:ext cx="7080977" cy="8183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9</m:t>
                              </m:r>
                            </m:den>
                          </m:f>
                        </m:e>
                      </m:ra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9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</m:t>
                          </m:r>
                        </m:den>
                      </m:f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9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16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9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128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9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256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9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+⋯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559B278-67C8-4D9C-BE44-DD29911F46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1512" y="4222863"/>
                <a:ext cx="7080977" cy="81836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51BA68D-6D83-4E5A-AF0B-D30811DF0A1F}"/>
                  </a:ext>
                </a:extLst>
              </p:cNvPr>
              <p:cNvSpPr txBox="1"/>
              <p:nvPr/>
            </p:nvSpPr>
            <p:spPr>
              <a:xfrm>
                <a:off x="2751566" y="5258309"/>
                <a:ext cx="3162341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e>
                      </m:ra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104153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118098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=2.64576…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51BA68D-6D83-4E5A-AF0B-D30811DF0A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1566" y="5258309"/>
                <a:ext cx="3162341" cy="62235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C630F79-2A2B-4A1D-8BEF-A43CC8FB3413}"/>
                  </a:ext>
                </a:extLst>
              </p:cNvPr>
              <p:cNvSpPr txBox="1"/>
              <p:nvPr/>
            </p:nvSpPr>
            <p:spPr>
              <a:xfrm>
                <a:off x="4250695" y="6048574"/>
                <a:ext cx="166321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e>
                      </m:ra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=2.64575…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C630F79-2A2B-4A1D-8BEF-A43CC8FB34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0695" y="6048574"/>
                <a:ext cx="1663212" cy="307777"/>
              </a:xfrm>
              <a:prstGeom prst="rect">
                <a:avLst/>
              </a:prstGeom>
              <a:blipFill>
                <a:blip r:embed="rId5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F33591A-4C95-4A7D-84DD-902562A4AD7C}"/>
                  </a:ext>
                </a:extLst>
              </p:cNvPr>
              <p:cNvSpPr txBox="1"/>
              <p:nvPr/>
            </p:nvSpPr>
            <p:spPr>
              <a:xfrm>
                <a:off x="940524" y="1666567"/>
                <a:ext cx="7262950" cy="5275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2!</m:t>
                          </m:r>
                        </m:den>
                      </m:f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sup>
                      </m:sSup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−1)(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−2)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3!</m:t>
                          </m:r>
                        </m:den>
                      </m:f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−3</m:t>
                          </m:r>
                        </m:sup>
                      </m:sSup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F33591A-4C95-4A7D-84DD-902562A4AD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524" y="1666567"/>
                <a:ext cx="7262950" cy="52758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D3F7A6E-ECFF-4B0C-9D63-0785F4D2F279}"/>
                  </a:ext>
                </a:extLst>
              </p:cNvPr>
              <p:cNvSpPr txBox="1"/>
              <p:nvPr/>
            </p:nvSpPr>
            <p:spPr>
              <a:xfrm>
                <a:off x="1772643" y="3297072"/>
                <a:ext cx="5598712" cy="5260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ra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16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128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256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+⋯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D3F7A6E-ECFF-4B0C-9D63-0785F4D2F2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2643" y="3297072"/>
                <a:ext cx="5598712" cy="52604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7D3F2228-2511-4DA8-B4E9-144382B85638}"/>
              </a:ext>
            </a:extLst>
          </p:cNvPr>
          <p:cNvGrpSpPr/>
          <p:nvPr/>
        </p:nvGrpSpPr>
        <p:grpSpPr>
          <a:xfrm>
            <a:off x="1206792" y="2392468"/>
            <a:ext cx="6730416" cy="706284"/>
            <a:chOff x="1206792" y="2536800"/>
            <a:chExt cx="6730416" cy="70628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3258A094-4DDC-4BFE-845C-1D2A0F9B9C54}"/>
                    </a:ext>
                  </a:extLst>
                </p:cNvPr>
                <p:cNvSpPr txBox="1"/>
                <p:nvPr/>
              </p:nvSpPr>
              <p:spPr>
                <a:xfrm>
                  <a:off x="1206792" y="2590824"/>
                  <a:ext cx="3076355" cy="51860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ad>
                          <m:radPr>
                            <m:degHide m:val="on"/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rad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3258A094-4DDC-4BFE-845C-1D2A0F9B9C5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06792" y="2590824"/>
                  <a:ext cx="3076355" cy="518604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CD5797F6-4601-4ABB-90F0-539020DF304C}"/>
                    </a:ext>
                  </a:extLst>
                </p:cNvPr>
                <p:cNvSpPr txBox="1"/>
                <p:nvPr/>
              </p:nvSpPr>
              <p:spPr>
                <a:xfrm>
                  <a:off x="5140609" y="2536800"/>
                  <a:ext cx="2796599" cy="70628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d>
                            <m:d>
                              <m:d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2!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den>
                                </m:f>
                              </m:e>
                            </m:d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2!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=−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8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CD5797F6-4601-4ABB-90F0-539020DF304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40609" y="2536800"/>
                  <a:ext cx="2796599" cy="706284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96C44E1-0BE3-4015-BA0D-DDB73661E23E}"/>
              </a:ext>
            </a:extLst>
          </p:cNvPr>
          <p:cNvCxnSpPr>
            <a:cxnSpLocks/>
          </p:cNvCxnSpPr>
          <p:nvPr/>
        </p:nvCxnSpPr>
        <p:spPr>
          <a:xfrm>
            <a:off x="5599164" y="5675773"/>
            <a:ext cx="0" cy="442452"/>
          </a:xfrm>
          <a:prstGeom prst="straightConnector1">
            <a:avLst/>
          </a:prstGeom>
          <a:ln w="28575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83BD866-162B-4F83-8F6F-5E04553D602B}"/>
                  </a:ext>
                </a:extLst>
              </p:cNvPr>
              <p:cNvSpPr txBox="1"/>
              <p:nvPr/>
            </p:nvSpPr>
            <p:spPr>
              <a:xfrm>
                <a:off x="184355" y="3500578"/>
                <a:ext cx="1311885" cy="646331"/>
              </a:xfrm>
              <a:prstGeom prst="rect">
                <a:avLst/>
              </a:prstGeom>
              <a:noFill/>
              <a:ln>
                <a:solidFill>
                  <a:srgbClr val="7030A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b="0" dirty="0">
                  <a:solidFill>
                    <a:srgbClr val="7030A0"/>
                  </a:solidFill>
                  <a:ea typeface="Cambria Math" panose="02040503050406030204" pitchFamily="18" charset="0"/>
                </a:endParaRPr>
              </a:p>
              <a:p>
                <a:pPr algn="ctr"/>
                <a:r>
                  <a:rPr lang="en-US" b="1" dirty="0">
                    <a:solidFill>
                      <a:srgbClr val="7030A0"/>
                    </a:solidFill>
                  </a:rPr>
                  <a:t>Required!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83BD866-162B-4F83-8F6F-5E04553D60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355" y="3500578"/>
                <a:ext cx="1311885" cy="646331"/>
              </a:xfrm>
              <a:prstGeom prst="rect">
                <a:avLst/>
              </a:prstGeom>
              <a:blipFill>
                <a:blip r:embed="rId10"/>
                <a:stretch>
                  <a:fillRect b="-12963"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1640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91F90D9-20BA-4D0A-9325-E421D18599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5877" y="1603688"/>
            <a:ext cx="5960102" cy="489620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Cell 1 - travelling_waves.ipynb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70</a:t>
            </a:fld>
            <a:endParaRPr lang="en-US" dirty="0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29B88D40-161F-48AB-BE1E-55D96A6175D2}"/>
              </a:ext>
            </a:extLst>
          </p:cNvPr>
          <p:cNvGrpSpPr/>
          <p:nvPr/>
        </p:nvGrpSpPr>
        <p:grpSpPr>
          <a:xfrm>
            <a:off x="4465569" y="1870012"/>
            <a:ext cx="1076632" cy="369332"/>
            <a:chOff x="4968362" y="2079211"/>
            <a:chExt cx="1076632" cy="369332"/>
          </a:xfrm>
        </p:grpSpPr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B3DF60E2-B6B7-437D-A884-DA1E5CC960F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9203187F-FE19-4D2D-946B-71F19F258833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B1B87FE2-24C6-457F-AFC0-F293A93E9FB6}"/>
              </a:ext>
            </a:extLst>
          </p:cNvPr>
          <p:cNvGrpSpPr/>
          <p:nvPr/>
        </p:nvGrpSpPr>
        <p:grpSpPr>
          <a:xfrm>
            <a:off x="4875094" y="2262390"/>
            <a:ext cx="1076632" cy="369332"/>
            <a:chOff x="4704120" y="2356972"/>
            <a:chExt cx="1076632" cy="369332"/>
          </a:xfrm>
        </p:grpSpPr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E3F28505-1262-412E-9AA8-08A4FC32EEE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B8AE250C-521E-449D-A699-2F99FBB9D8BA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910F627-1784-4485-ADC3-C343A5306884}"/>
              </a:ext>
            </a:extLst>
          </p:cNvPr>
          <p:cNvGrpSpPr/>
          <p:nvPr/>
        </p:nvGrpSpPr>
        <p:grpSpPr>
          <a:xfrm>
            <a:off x="7446707" y="2736464"/>
            <a:ext cx="1068643" cy="369332"/>
            <a:chOff x="3647644" y="4910075"/>
            <a:chExt cx="1068643" cy="36933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B0D708C-9F2B-4946-B50B-CC0424B8CD69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8B40148D-3F39-4928-B9E2-E1111A04F61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093F07F-088D-467E-AF12-79EDA22DDE12}"/>
              </a:ext>
            </a:extLst>
          </p:cNvPr>
          <p:cNvGrpSpPr/>
          <p:nvPr/>
        </p:nvGrpSpPr>
        <p:grpSpPr>
          <a:xfrm>
            <a:off x="3740321" y="3042286"/>
            <a:ext cx="1064340" cy="369332"/>
            <a:chOff x="3647644" y="5421073"/>
            <a:chExt cx="1064340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F8CCB99-D404-4BC9-9180-5ED3FE606022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0DFA2A80-DDA6-4CED-ADF4-53D455B17A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E9181BB-5B12-4BB8-9FA7-50E3D649447D}"/>
              </a:ext>
            </a:extLst>
          </p:cNvPr>
          <p:cNvGrpSpPr/>
          <p:nvPr/>
        </p:nvGrpSpPr>
        <p:grpSpPr>
          <a:xfrm>
            <a:off x="3109549" y="3443174"/>
            <a:ext cx="1068643" cy="369332"/>
            <a:chOff x="3647644" y="5359159"/>
            <a:chExt cx="1068643" cy="36933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1FF47B9-386C-4DD3-BB80-B3FF7E3A9801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1EFBF5E7-B9A9-4636-90BE-CECD60F198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40075AC-D9EE-4B65-930C-0EF8B8C0BEB0}"/>
              </a:ext>
            </a:extLst>
          </p:cNvPr>
          <p:cNvGrpSpPr/>
          <p:nvPr/>
        </p:nvGrpSpPr>
        <p:grpSpPr>
          <a:xfrm>
            <a:off x="6908391" y="3769504"/>
            <a:ext cx="1076632" cy="369332"/>
            <a:chOff x="2157212" y="5356391"/>
            <a:chExt cx="1076632" cy="369332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FD47E7D-F12A-4526-A89E-BF93759E8BA8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9C8F4E38-2C08-40E2-8B6A-3A5993D9BF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387AC8A-F97F-4AFD-A25C-0750C7C3AF94}"/>
              </a:ext>
            </a:extLst>
          </p:cNvPr>
          <p:cNvGrpSpPr/>
          <p:nvPr/>
        </p:nvGrpSpPr>
        <p:grpSpPr>
          <a:xfrm>
            <a:off x="6481491" y="4974180"/>
            <a:ext cx="1076632" cy="369332"/>
            <a:chOff x="2157212" y="5356391"/>
            <a:chExt cx="1076632" cy="369332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2A1ED9D-460F-430E-BA55-B6A35D3A3534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7363EA9E-82B4-4BEF-B67A-98C2512B8E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D1CF6B3-B4CF-4698-ACA9-C24B7F2A50F4}"/>
              </a:ext>
            </a:extLst>
          </p:cNvPr>
          <p:cNvGrpSpPr/>
          <p:nvPr/>
        </p:nvGrpSpPr>
        <p:grpSpPr>
          <a:xfrm>
            <a:off x="5759997" y="4269409"/>
            <a:ext cx="1076632" cy="369332"/>
            <a:chOff x="2157212" y="5356391"/>
            <a:chExt cx="1076632" cy="369332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F0529C9-62DF-49E3-B4CB-6F6B2E6D444C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AE6825A0-EF9F-4CFF-A614-EBE8D7EF172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716C57A9-4FB2-4963-982F-1AB2FFCEEDAC}"/>
              </a:ext>
            </a:extLst>
          </p:cNvPr>
          <p:cNvGrpSpPr/>
          <p:nvPr/>
        </p:nvGrpSpPr>
        <p:grpSpPr>
          <a:xfrm>
            <a:off x="4266345" y="6157074"/>
            <a:ext cx="1076632" cy="369332"/>
            <a:chOff x="2157212" y="5356391"/>
            <a:chExt cx="1076632" cy="369332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ECF562F5-EB27-4CDB-AD30-A4FA24D6D204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DBB931FF-C6CF-4E99-9C1A-886CEB3C5AF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7125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B5A302D-4CE4-4D16-A601-05294D2375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8892" y="1609908"/>
            <a:ext cx="5906216" cy="454623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Cell 1 - travelling_waves.ipynb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71</a:t>
            </a:fld>
            <a:endParaRPr lang="en-US" dirty="0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29B88D40-161F-48AB-BE1E-55D96A6175D2}"/>
              </a:ext>
            </a:extLst>
          </p:cNvPr>
          <p:cNvGrpSpPr/>
          <p:nvPr/>
        </p:nvGrpSpPr>
        <p:grpSpPr>
          <a:xfrm>
            <a:off x="3986463" y="1607483"/>
            <a:ext cx="1076632" cy="369332"/>
            <a:chOff x="4968362" y="2079211"/>
            <a:chExt cx="1076632" cy="369332"/>
          </a:xfrm>
        </p:grpSpPr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B3DF60E2-B6B7-437D-A884-DA1E5CC960F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9203187F-FE19-4D2D-946B-71F19F258833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B1B87FE2-24C6-457F-AFC0-F293A93E9FB6}"/>
              </a:ext>
            </a:extLst>
          </p:cNvPr>
          <p:cNvGrpSpPr/>
          <p:nvPr/>
        </p:nvGrpSpPr>
        <p:grpSpPr>
          <a:xfrm>
            <a:off x="3344229" y="2273843"/>
            <a:ext cx="1076632" cy="369332"/>
            <a:chOff x="4704120" y="2356972"/>
            <a:chExt cx="1076632" cy="369332"/>
          </a:xfrm>
        </p:grpSpPr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E3F28505-1262-412E-9AA8-08A4FC32EEE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B8AE250C-521E-449D-A699-2F99FBB9D8BA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910F627-1784-4485-ADC3-C343A5306884}"/>
              </a:ext>
            </a:extLst>
          </p:cNvPr>
          <p:cNvGrpSpPr/>
          <p:nvPr/>
        </p:nvGrpSpPr>
        <p:grpSpPr>
          <a:xfrm>
            <a:off x="3090938" y="2713838"/>
            <a:ext cx="1068643" cy="369332"/>
            <a:chOff x="3647644" y="4910075"/>
            <a:chExt cx="1068643" cy="36933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B0D708C-9F2B-4946-B50B-CC0424B8CD69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8B40148D-3F39-4928-B9E2-E1111A04F61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093F07F-088D-467E-AF12-79EDA22DDE12}"/>
              </a:ext>
            </a:extLst>
          </p:cNvPr>
          <p:cNvGrpSpPr/>
          <p:nvPr/>
        </p:nvGrpSpPr>
        <p:grpSpPr>
          <a:xfrm>
            <a:off x="3785446" y="3379545"/>
            <a:ext cx="1064340" cy="369332"/>
            <a:chOff x="3647644" y="5421073"/>
            <a:chExt cx="1064340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F8CCB99-D404-4BC9-9180-5ED3FE606022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0DFA2A80-DDA6-4CED-ADF4-53D455B17A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E9181BB-5B12-4BB8-9FA7-50E3D649447D}"/>
              </a:ext>
            </a:extLst>
          </p:cNvPr>
          <p:cNvGrpSpPr/>
          <p:nvPr/>
        </p:nvGrpSpPr>
        <p:grpSpPr>
          <a:xfrm>
            <a:off x="7350165" y="3818812"/>
            <a:ext cx="1068643" cy="369332"/>
            <a:chOff x="3647644" y="5359159"/>
            <a:chExt cx="1068643" cy="36933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1FF47B9-386C-4DD3-BB80-B3FF7E3A9801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1EFBF5E7-B9A9-4636-90BE-CECD60F198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40075AC-D9EE-4B65-930C-0EF8B8C0BEB0}"/>
              </a:ext>
            </a:extLst>
          </p:cNvPr>
          <p:cNvGrpSpPr/>
          <p:nvPr/>
        </p:nvGrpSpPr>
        <p:grpSpPr>
          <a:xfrm>
            <a:off x="4210703" y="4250323"/>
            <a:ext cx="1076632" cy="369332"/>
            <a:chOff x="2157212" y="5356391"/>
            <a:chExt cx="1076632" cy="369332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FD47E7D-F12A-4526-A89E-BF93759E8BA8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9C8F4E38-2C08-40E2-8B6A-3A5993D9BF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387AC8A-F97F-4AFD-A25C-0750C7C3AF94}"/>
              </a:ext>
            </a:extLst>
          </p:cNvPr>
          <p:cNvGrpSpPr/>
          <p:nvPr/>
        </p:nvGrpSpPr>
        <p:grpSpPr>
          <a:xfrm>
            <a:off x="4229132" y="5125257"/>
            <a:ext cx="1076632" cy="369332"/>
            <a:chOff x="2157212" y="5356391"/>
            <a:chExt cx="1076632" cy="369332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2A1ED9D-460F-430E-BA55-B6A35D3A3534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7363EA9E-82B4-4BEF-B67A-98C2512B8E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D1CF6B3-B4CF-4698-ACA9-C24B7F2A50F4}"/>
              </a:ext>
            </a:extLst>
          </p:cNvPr>
          <p:cNvGrpSpPr/>
          <p:nvPr/>
        </p:nvGrpSpPr>
        <p:grpSpPr>
          <a:xfrm>
            <a:off x="7366394" y="4697760"/>
            <a:ext cx="1076632" cy="369332"/>
            <a:chOff x="2157212" y="5356391"/>
            <a:chExt cx="1076632" cy="369332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F0529C9-62DF-49E3-B4CB-6F6B2E6D444C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AE6825A0-EF9F-4CFF-A614-EBE8D7EF172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716C57A9-4FB2-4963-982F-1AB2FFCEEDAC}"/>
              </a:ext>
            </a:extLst>
          </p:cNvPr>
          <p:cNvGrpSpPr/>
          <p:nvPr/>
        </p:nvGrpSpPr>
        <p:grpSpPr>
          <a:xfrm>
            <a:off x="4018974" y="5346153"/>
            <a:ext cx="1076632" cy="369332"/>
            <a:chOff x="2157212" y="5356391"/>
            <a:chExt cx="1076632" cy="369332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ECF562F5-EB27-4CDB-AD30-A4FA24D6D204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DBB931FF-C6CF-4E99-9C1A-886CEB3C5AF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56EC049B-8D9B-4F4C-A648-F5A8FB1A3769}"/>
              </a:ext>
            </a:extLst>
          </p:cNvPr>
          <p:cNvGrpSpPr/>
          <p:nvPr/>
        </p:nvGrpSpPr>
        <p:grpSpPr>
          <a:xfrm>
            <a:off x="4478620" y="5783147"/>
            <a:ext cx="1076632" cy="369332"/>
            <a:chOff x="2157212" y="5356391"/>
            <a:chExt cx="1076632" cy="36933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2E8A42C1-4F57-43C0-A55A-9295712DE4C5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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AF84389A-26E0-48B3-B3CB-A28A52FDB4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319D436D-E259-4A81-92DD-2BBB5F9316CF}"/>
              </a:ext>
            </a:extLst>
          </p:cNvPr>
          <p:cNvSpPr/>
          <p:nvPr/>
        </p:nvSpPr>
        <p:spPr>
          <a:xfrm>
            <a:off x="3442976" y="3455193"/>
            <a:ext cx="255105" cy="21431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619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86EC3EAD-24CD-AC6B-0ED3-019CC165E6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1346" y="1356440"/>
            <a:ext cx="3421307" cy="515711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Cell 1 - travelling_waves.ipynb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72</a:t>
            </a:fld>
            <a:endParaRPr lang="en-US" dirty="0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29B88D40-161F-48AB-BE1E-55D96A6175D2}"/>
              </a:ext>
            </a:extLst>
          </p:cNvPr>
          <p:cNvGrpSpPr/>
          <p:nvPr/>
        </p:nvGrpSpPr>
        <p:grpSpPr>
          <a:xfrm>
            <a:off x="5997121" y="1291974"/>
            <a:ext cx="1076632" cy="369332"/>
            <a:chOff x="4968362" y="2079211"/>
            <a:chExt cx="1076632" cy="369332"/>
          </a:xfrm>
        </p:grpSpPr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B3DF60E2-B6B7-437D-A884-DA1E5CC960F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9203187F-FE19-4D2D-946B-71F19F258833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B1B87FE2-24C6-457F-AFC0-F293A93E9FB6}"/>
              </a:ext>
            </a:extLst>
          </p:cNvPr>
          <p:cNvGrpSpPr/>
          <p:nvPr/>
        </p:nvGrpSpPr>
        <p:grpSpPr>
          <a:xfrm>
            <a:off x="5076540" y="3215588"/>
            <a:ext cx="1076632" cy="369332"/>
            <a:chOff x="4704120" y="2356972"/>
            <a:chExt cx="1076632" cy="369332"/>
          </a:xfrm>
        </p:grpSpPr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E3F28505-1262-412E-9AA8-08A4FC32EEE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B8AE250C-521E-449D-A699-2F99FBB9D8BA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910F627-1784-4485-ADC3-C343A5306884}"/>
              </a:ext>
            </a:extLst>
          </p:cNvPr>
          <p:cNvGrpSpPr/>
          <p:nvPr/>
        </p:nvGrpSpPr>
        <p:grpSpPr>
          <a:xfrm>
            <a:off x="5050895" y="4081044"/>
            <a:ext cx="1068643" cy="369332"/>
            <a:chOff x="3647644" y="4910075"/>
            <a:chExt cx="1068643" cy="36933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B0D708C-9F2B-4946-B50B-CC0424B8CD69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8B40148D-3F39-4928-B9E2-E1111A04F61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093F07F-088D-467E-AF12-79EDA22DDE12}"/>
              </a:ext>
            </a:extLst>
          </p:cNvPr>
          <p:cNvGrpSpPr/>
          <p:nvPr/>
        </p:nvGrpSpPr>
        <p:grpSpPr>
          <a:xfrm>
            <a:off x="5328635" y="4310231"/>
            <a:ext cx="1064340" cy="369332"/>
            <a:chOff x="3647644" y="5421073"/>
            <a:chExt cx="1064340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F8CCB99-D404-4BC9-9180-5ED3FE606022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0DFA2A80-DDA6-4CED-ADF4-53D455B17A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E9181BB-5B12-4BB8-9FA7-50E3D649447D}"/>
              </a:ext>
            </a:extLst>
          </p:cNvPr>
          <p:cNvGrpSpPr/>
          <p:nvPr/>
        </p:nvGrpSpPr>
        <p:grpSpPr>
          <a:xfrm>
            <a:off x="4706578" y="4514038"/>
            <a:ext cx="1068643" cy="369332"/>
            <a:chOff x="3647644" y="5359159"/>
            <a:chExt cx="1068643" cy="36933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1FF47B9-386C-4DD3-BB80-B3FF7E3A9801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1EFBF5E7-B9A9-4636-90BE-CECD60F198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40075AC-D9EE-4B65-930C-0EF8B8C0BEB0}"/>
              </a:ext>
            </a:extLst>
          </p:cNvPr>
          <p:cNvGrpSpPr/>
          <p:nvPr/>
        </p:nvGrpSpPr>
        <p:grpSpPr>
          <a:xfrm>
            <a:off x="4812272" y="4934963"/>
            <a:ext cx="1076632" cy="369332"/>
            <a:chOff x="2157212" y="5356391"/>
            <a:chExt cx="1076632" cy="369332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FD47E7D-F12A-4526-A89E-BF93759E8BA8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9C8F4E38-2C08-40E2-8B6A-3A5993D9BF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387AC8A-F97F-4AFD-A25C-0750C7C3AF94}"/>
              </a:ext>
            </a:extLst>
          </p:cNvPr>
          <p:cNvGrpSpPr/>
          <p:nvPr/>
        </p:nvGrpSpPr>
        <p:grpSpPr>
          <a:xfrm>
            <a:off x="6219544" y="6218827"/>
            <a:ext cx="1076632" cy="369332"/>
            <a:chOff x="2157212" y="5356391"/>
            <a:chExt cx="1076632" cy="369332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2A1ED9D-460F-430E-BA55-B6A35D3A3534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7363EA9E-82B4-4BEF-B67A-98C2512B8E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D1CF6B3-B4CF-4698-ACA9-C24B7F2A50F4}"/>
              </a:ext>
            </a:extLst>
          </p:cNvPr>
          <p:cNvGrpSpPr/>
          <p:nvPr/>
        </p:nvGrpSpPr>
        <p:grpSpPr>
          <a:xfrm>
            <a:off x="4169174" y="5569981"/>
            <a:ext cx="1076632" cy="369332"/>
            <a:chOff x="2157212" y="5356391"/>
            <a:chExt cx="1076632" cy="369332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F0529C9-62DF-49E3-B4CB-6F6B2E6D444C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AE6825A0-EF9F-4CFF-A614-EBE8D7EF172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319D436D-E259-4A81-92DD-2BBB5F9316CF}"/>
              </a:ext>
            </a:extLst>
          </p:cNvPr>
          <p:cNvSpPr/>
          <p:nvPr/>
        </p:nvSpPr>
        <p:spPr>
          <a:xfrm>
            <a:off x="4408537" y="4591934"/>
            <a:ext cx="204921" cy="18264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795279F-992B-4ECA-BD1C-7A1513057C61}"/>
                  </a:ext>
                </a:extLst>
              </p:cNvPr>
              <p:cNvSpPr txBox="1"/>
              <p:nvPr/>
            </p:nvSpPr>
            <p:spPr>
              <a:xfrm>
                <a:off x="6642797" y="4221673"/>
                <a:ext cx="2122569" cy="5751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25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𝑚𝑠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𝑓𝑟𝑎𝑚𝑒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40 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𝑓𝑟𝑎𝑚𝑒𝑠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𝑠𝑒𝑐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795279F-992B-4ECA-BD1C-7A1513057C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2797" y="4221673"/>
                <a:ext cx="2122569" cy="57515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Rectangle 41">
            <a:extLst>
              <a:ext uri="{FF2B5EF4-FFF2-40B4-BE49-F238E27FC236}">
                <a16:creationId xmlns:a16="http://schemas.microsoft.com/office/drawing/2014/main" id="{DAA1C2DE-F03D-468D-AB03-B5306610CAEB}"/>
              </a:ext>
            </a:extLst>
          </p:cNvPr>
          <p:cNvSpPr/>
          <p:nvPr/>
        </p:nvSpPr>
        <p:spPr>
          <a:xfrm>
            <a:off x="3862488" y="3733260"/>
            <a:ext cx="1214052" cy="18264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83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42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865D681-9A79-4DF7-82F0-0CE1070A8C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381" y="1310929"/>
            <a:ext cx="6095238" cy="457142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1 - travelling_waves.ipynb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73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94E9732-EAF5-463C-A7C6-350E8168AF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0571" y="6112493"/>
            <a:ext cx="4542857" cy="31428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52E19289-581F-4535-8A34-296A2CB74B2C}"/>
              </a:ext>
            </a:extLst>
          </p:cNvPr>
          <p:cNvSpPr/>
          <p:nvPr/>
        </p:nvSpPr>
        <p:spPr>
          <a:xfrm>
            <a:off x="4029074" y="6280248"/>
            <a:ext cx="2376489" cy="15220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253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2B67BFF-F819-4B6E-AED6-A75B027389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381" y="1304067"/>
            <a:ext cx="6095238" cy="457142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3D85A66-EDD9-4321-9B7F-C98D0277FD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7238" y="6112493"/>
            <a:ext cx="4809524" cy="38095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2 - travelling_waves.ipynb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74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9D90794-3AAE-41F8-A8E3-76958B660344}"/>
              </a:ext>
            </a:extLst>
          </p:cNvPr>
          <p:cNvSpPr/>
          <p:nvPr/>
        </p:nvSpPr>
        <p:spPr>
          <a:xfrm>
            <a:off x="3895724" y="6303364"/>
            <a:ext cx="1085851" cy="15220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Speech Bubble: Rectangle with Corners Rounded 10">
                <a:extLst>
                  <a:ext uri="{FF2B5EF4-FFF2-40B4-BE49-F238E27FC236}">
                    <a16:creationId xmlns:a16="http://schemas.microsoft.com/office/drawing/2014/main" id="{6051C446-F0FC-4E52-B7D1-775595CBD7A3}"/>
                  </a:ext>
                </a:extLst>
              </p:cNvPr>
              <p:cNvSpPr/>
              <p:nvPr/>
            </p:nvSpPr>
            <p:spPr>
              <a:xfrm>
                <a:off x="552291" y="3429000"/>
                <a:ext cx="1635385" cy="854625"/>
              </a:xfrm>
              <a:prstGeom prst="wedgeRoundRectCallout">
                <a:avLst>
                  <a:gd name="adj1" fmla="val 102976"/>
                  <a:gd name="adj2" fmla="val 22343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rPr>
                  <a:t>Same </a:t>
                </a:r>
                <a14:m>
                  <m:oMath xmlns:m="http://schemas.openxmlformats.org/officeDocument/2006/math">
                    <m:r>
                      <a:rPr lang="en-US" i="1" smtClean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b="1" dirty="0">
                    <a:ln>
                      <a:solidFill>
                        <a:srgbClr val="FFFF00"/>
                      </a:solidFill>
                    </a:ln>
                    <a:solidFill>
                      <a:schemeClr val="bg1"/>
                    </a:solidFill>
                  </a:rPr>
                  <a:t> </a:t>
                </a:r>
                <a:r>
                  <a:rPr lang="en-US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rPr>
                  <a:t>and </a:t>
                </a:r>
                <a14:m>
                  <m:oMath xmlns:m="http://schemas.openxmlformats.org/officeDocument/2006/math">
                    <m:r>
                      <a:rPr lang="en-US" i="1" smtClean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US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rPr>
                  <a:t>, different amplitudes </a:t>
                </a:r>
              </a:p>
            </p:txBody>
          </p:sp>
        </mc:Choice>
        <mc:Fallback xmlns="">
          <p:sp>
            <p:nvSpPr>
              <p:cNvPr id="11" name="Speech Bubble: Rectangle with Corners Rounded 10">
                <a:extLst>
                  <a:ext uri="{FF2B5EF4-FFF2-40B4-BE49-F238E27FC236}">
                    <a16:creationId xmlns:a16="http://schemas.microsoft.com/office/drawing/2014/main" id="{6051C446-F0FC-4E52-B7D1-775595CBD7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291" y="3429000"/>
                <a:ext cx="1635385" cy="854625"/>
              </a:xfrm>
              <a:prstGeom prst="wedgeRoundRectCallout">
                <a:avLst>
                  <a:gd name="adj1" fmla="val 102976"/>
                  <a:gd name="adj2" fmla="val 22343"/>
                  <a:gd name="adj3" fmla="val 16667"/>
                </a:avLst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90444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BEFB9CC6-45A8-4E85-87C8-B2FAEB4A76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381" y="1305119"/>
            <a:ext cx="6095238" cy="457142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C019FEF-154E-4B8D-9B74-A84D3CB1BF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5840" y="6112493"/>
            <a:ext cx="5152321" cy="3651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3 - travelling_waves.ipynb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75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02DDDF4-49CB-424D-8CBB-2EA3758B77D0}"/>
              </a:ext>
            </a:extLst>
          </p:cNvPr>
          <p:cNvSpPr/>
          <p:nvPr/>
        </p:nvSpPr>
        <p:spPr>
          <a:xfrm>
            <a:off x="4765153" y="6303364"/>
            <a:ext cx="1226072" cy="15220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Speech Bubble: Rectangle with Corners Rounded 12">
                <a:extLst>
                  <a:ext uri="{FF2B5EF4-FFF2-40B4-BE49-F238E27FC236}">
                    <a16:creationId xmlns:a16="http://schemas.microsoft.com/office/drawing/2014/main" id="{8E742ED3-4991-4A22-8FF1-C4F3F577D9FC}"/>
                  </a:ext>
                </a:extLst>
              </p:cNvPr>
              <p:cNvSpPr/>
              <p:nvPr/>
            </p:nvSpPr>
            <p:spPr>
              <a:xfrm>
                <a:off x="464575" y="3429000"/>
                <a:ext cx="1723102" cy="854625"/>
              </a:xfrm>
              <a:prstGeom prst="wedgeRoundRectCallout">
                <a:avLst>
                  <a:gd name="adj1" fmla="val 102976"/>
                  <a:gd name="adj2" fmla="val 22343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rPr>
                  <a:t>Different </a:t>
                </a:r>
                <a14:m>
                  <m:oMath xmlns:m="http://schemas.openxmlformats.org/officeDocument/2006/math">
                    <m:r>
                      <a:rPr lang="en-US" i="1" smtClean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rPr>
                  <a:t> but same </a:t>
                </a:r>
                <a14:m>
                  <m:oMath xmlns:m="http://schemas.openxmlformats.org/officeDocument/2006/math">
                    <m:r>
                      <a:rPr lang="en-US" i="1" smtClean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b="0" i="1" smtClean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rPr>
                  <a:t>and amplitudes </a:t>
                </a:r>
              </a:p>
            </p:txBody>
          </p:sp>
        </mc:Choice>
        <mc:Fallback xmlns="">
          <p:sp>
            <p:nvSpPr>
              <p:cNvPr id="13" name="Speech Bubble: Rectangle with Corners Rounded 12">
                <a:extLst>
                  <a:ext uri="{FF2B5EF4-FFF2-40B4-BE49-F238E27FC236}">
                    <a16:creationId xmlns:a16="http://schemas.microsoft.com/office/drawing/2014/main" id="{8E742ED3-4991-4A22-8FF1-C4F3F577D9F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575" y="3429000"/>
                <a:ext cx="1723102" cy="854625"/>
              </a:xfrm>
              <a:prstGeom prst="wedgeRoundRectCallout">
                <a:avLst>
                  <a:gd name="adj1" fmla="val 102976"/>
                  <a:gd name="adj2" fmla="val 22343"/>
                  <a:gd name="adj3" fmla="val 16667"/>
                </a:avLst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73188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3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C330080-6D0C-4B53-8351-CFD845EAF0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4857" y="6101250"/>
            <a:ext cx="4514286" cy="37142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88566F8-3A15-45F6-AE7A-65CB3B4DD7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381" y="1313033"/>
            <a:ext cx="6095238" cy="457142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4 - travelling_waves.ipynb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76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02DDDF4-49CB-424D-8CBB-2EA3758B77D0}"/>
              </a:ext>
            </a:extLst>
          </p:cNvPr>
          <p:cNvSpPr/>
          <p:nvPr/>
        </p:nvSpPr>
        <p:spPr>
          <a:xfrm>
            <a:off x="5836949" y="6303364"/>
            <a:ext cx="887701" cy="15220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Speech Bubble: Rectangle with Corners Rounded 6">
                <a:extLst>
                  <a:ext uri="{FF2B5EF4-FFF2-40B4-BE49-F238E27FC236}">
                    <a16:creationId xmlns:a16="http://schemas.microsoft.com/office/drawing/2014/main" id="{7553DE0C-E2F6-4600-8EC7-270EFDA2C319}"/>
                  </a:ext>
                </a:extLst>
              </p:cNvPr>
              <p:cNvSpPr/>
              <p:nvPr/>
            </p:nvSpPr>
            <p:spPr>
              <a:xfrm>
                <a:off x="322289" y="3429001"/>
                <a:ext cx="1865388" cy="910652"/>
              </a:xfrm>
              <a:prstGeom prst="wedgeRoundRectCallout">
                <a:avLst>
                  <a:gd name="adj1" fmla="val 102976"/>
                  <a:gd name="adj2" fmla="val 22343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rPr>
                  <a:t>Same amplitude and </a:t>
                </a:r>
                <a14:m>
                  <m:oMath xmlns:m="http://schemas.openxmlformats.org/officeDocument/2006/math">
                    <m:r>
                      <a:rPr lang="en-US" i="1" smtClean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rPr>
                  <a:t> but different </a:t>
                </a:r>
                <a14:m>
                  <m:oMath xmlns:m="http://schemas.openxmlformats.org/officeDocument/2006/math">
                    <m:r>
                      <a:rPr lang="en-US" i="1" smtClean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</m:oMath>
                </a14:m>
                <a:endParaRPr lang="en-US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Speech Bubble: Rectangle with Corners Rounded 6">
                <a:extLst>
                  <a:ext uri="{FF2B5EF4-FFF2-40B4-BE49-F238E27FC236}">
                    <a16:creationId xmlns:a16="http://schemas.microsoft.com/office/drawing/2014/main" id="{7553DE0C-E2F6-4600-8EC7-270EFDA2C3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289" y="3429001"/>
                <a:ext cx="1865388" cy="910652"/>
              </a:xfrm>
              <a:prstGeom prst="wedgeRoundRectCallout">
                <a:avLst>
                  <a:gd name="adj1" fmla="val 102976"/>
                  <a:gd name="adj2" fmla="val 22343"/>
                  <a:gd name="adj3" fmla="val 16667"/>
                </a:avLst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2378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7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DE0ED8D-952A-4A91-BED2-F377CA86E3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5928" y="6093664"/>
            <a:ext cx="5032144" cy="39921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837C818-7044-4103-B4A3-74E9C914E7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381" y="1321588"/>
            <a:ext cx="6095238" cy="457142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5 - travelling_waves.ipynb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77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02DDDF4-49CB-424D-8CBB-2EA3758B77D0}"/>
              </a:ext>
            </a:extLst>
          </p:cNvPr>
          <p:cNvSpPr/>
          <p:nvPr/>
        </p:nvSpPr>
        <p:spPr>
          <a:xfrm>
            <a:off x="5994344" y="6303364"/>
            <a:ext cx="961287" cy="15220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Speech Bubble: Rectangle with Corners Rounded 6">
                <a:extLst>
                  <a:ext uri="{FF2B5EF4-FFF2-40B4-BE49-F238E27FC236}">
                    <a16:creationId xmlns:a16="http://schemas.microsoft.com/office/drawing/2014/main" id="{B3EDAE2C-C00D-4150-AF25-CAFF321A026D}"/>
                  </a:ext>
                </a:extLst>
              </p:cNvPr>
              <p:cNvSpPr/>
              <p:nvPr/>
            </p:nvSpPr>
            <p:spPr>
              <a:xfrm>
                <a:off x="322289" y="3429000"/>
                <a:ext cx="1865388" cy="1195465"/>
              </a:xfrm>
              <a:prstGeom prst="wedgeRoundRectCallout">
                <a:avLst>
                  <a:gd name="adj1" fmla="val 102976"/>
                  <a:gd name="adj2" fmla="val 22343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rPr>
                  <a:t>Same amplitude and </a:t>
                </a:r>
                <a14:m>
                  <m:oMath xmlns:m="http://schemas.openxmlformats.org/officeDocument/2006/math">
                    <m:r>
                      <a:rPr lang="en-US" i="1" smtClean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rPr>
                  <a:t> but different (and now negative) </a:t>
                </a:r>
                <a14:m>
                  <m:oMath xmlns:m="http://schemas.openxmlformats.org/officeDocument/2006/math">
                    <m:r>
                      <a:rPr lang="en-US" i="1" smtClean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</m:oMath>
                </a14:m>
                <a:endParaRPr lang="en-US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Speech Bubble: Rectangle with Corners Rounded 6">
                <a:extLst>
                  <a:ext uri="{FF2B5EF4-FFF2-40B4-BE49-F238E27FC236}">
                    <a16:creationId xmlns:a16="http://schemas.microsoft.com/office/drawing/2014/main" id="{B3EDAE2C-C00D-4150-AF25-CAFF321A02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289" y="3429000"/>
                <a:ext cx="1865388" cy="1195465"/>
              </a:xfrm>
              <a:prstGeom prst="wedgeRoundRectCallout">
                <a:avLst>
                  <a:gd name="adj1" fmla="val 102976"/>
                  <a:gd name="adj2" fmla="val 22343"/>
                  <a:gd name="adj3" fmla="val 16667"/>
                </a:avLst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49261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7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3B308A8-FD30-40D9-AD65-DD2FBF0E6B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0996" y="6084140"/>
            <a:ext cx="5062008" cy="40873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0DF4DAB-74C7-4DB3-9F95-EC64D84A2F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381" y="1321588"/>
            <a:ext cx="6095238" cy="457142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6 - travelling_waves.ipynb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78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02DDDF4-49CB-424D-8CBB-2EA3758B77D0}"/>
              </a:ext>
            </a:extLst>
          </p:cNvPr>
          <p:cNvSpPr/>
          <p:nvPr/>
        </p:nvSpPr>
        <p:spPr>
          <a:xfrm>
            <a:off x="5946775" y="6303364"/>
            <a:ext cx="1038225" cy="15220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Speech Bubble: Rectangle with Corners Rounded 11">
                <a:extLst>
                  <a:ext uri="{FF2B5EF4-FFF2-40B4-BE49-F238E27FC236}">
                    <a16:creationId xmlns:a16="http://schemas.microsoft.com/office/drawing/2014/main" id="{7CCE3A88-0C8C-40D1-9D04-B032FFC11529}"/>
                  </a:ext>
                </a:extLst>
              </p:cNvPr>
              <p:cNvSpPr/>
              <p:nvPr/>
            </p:nvSpPr>
            <p:spPr>
              <a:xfrm>
                <a:off x="265472" y="4003876"/>
                <a:ext cx="1852003" cy="1047447"/>
              </a:xfrm>
              <a:prstGeom prst="wedgeRoundRectCallout">
                <a:avLst>
                  <a:gd name="adj1" fmla="val 92624"/>
                  <a:gd name="adj2" fmla="val -41018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rPr>
                  <a:t>Same </a:t>
                </a:r>
                <a14:m>
                  <m:oMath xmlns:m="http://schemas.openxmlformats.org/officeDocument/2006/math">
                    <m:r>
                      <a:rPr lang="en-US" i="1" smtClean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rPr>
                  <a:t> and amplitudes, and </a:t>
                </a:r>
                <a:r>
                  <a:rPr lang="en-US" dirty="0">
                    <a:ln>
                      <a:solidFill>
                        <a:srgbClr val="FF0000"/>
                      </a:solidFill>
                    </a:ln>
                    <a:solidFill>
                      <a:srgbClr val="FF0000"/>
                    </a:solidFill>
                  </a:rPr>
                  <a:t>opposite</a:t>
                </a:r>
                <a:r>
                  <a:rPr lang="en-US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</m:oMath>
                </a14:m>
                <a:endParaRPr lang="en-US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Speech Bubble: Rectangle with Corners Rounded 11">
                <a:extLst>
                  <a:ext uri="{FF2B5EF4-FFF2-40B4-BE49-F238E27FC236}">
                    <a16:creationId xmlns:a16="http://schemas.microsoft.com/office/drawing/2014/main" id="{7CCE3A88-0C8C-40D1-9D04-B032FFC115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472" y="4003876"/>
                <a:ext cx="1852003" cy="1047447"/>
              </a:xfrm>
              <a:prstGeom prst="wedgeRoundRectCallout">
                <a:avLst>
                  <a:gd name="adj1" fmla="val 92624"/>
                  <a:gd name="adj2" fmla="val -41018"/>
                  <a:gd name="adj3" fmla="val 16667"/>
                </a:avLst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7801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E6C9A6F-5F56-4148-AF95-7631C3E68C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0572" y="6079718"/>
            <a:ext cx="5542857" cy="52381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96362FE-CB44-4B93-B11B-A85DE7E221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381" y="1321587"/>
            <a:ext cx="6095238" cy="457142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7 - travelling_waves.ipynb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79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02DDDF4-49CB-424D-8CBB-2EA3758B77D0}"/>
              </a:ext>
            </a:extLst>
          </p:cNvPr>
          <p:cNvSpPr/>
          <p:nvPr/>
        </p:nvSpPr>
        <p:spPr>
          <a:xfrm>
            <a:off x="4572000" y="6441690"/>
            <a:ext cx="1987550" cy="15220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Speech Bubble: Rectangle with Corners Rounded 10">
                <a:extLst>
                  <a:ext uri="{FF2B5EF4-FFF2-40B4-BE49-F238E27FC236}">
                    <a16:creationId xmlns:a16="http://schemas.microsoft.com/office/drawing/2014/main" id="{D71CFC43-4A9F-43CB-98C9-F1E9C4208364}"/>
                  </a:ext>
                </a:extLst>
              </p:cNvPr>
              <p:cNvSpPr/>
              <p:nvPr/>
            </p:nvSpPr>
            <p:spPr>
              <a:xfrm>
                <a:off x="382251" y="1655283"/>
                <a:ext cx="3093180" cy="1483543"/>
              </a:xfrm>
              <a:prstGeom prst="wedgeRoundRectCallout">
                <a:avLst>
                  <a:gd name="adj1" fmla="val 76339"/>
                  <a:gd name="adj2" fmla="val 52163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rPr>
                  <a:t>The superposition of two waves, each having the</a:t>
                </a:r>
              </a:p>
              <a:p>
                <a:pPr algn="ctr"/>
                <a:r>
                  <a:rPr lang="en-US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rPr>
                  <a:t>same amplitude and </a:t>
                </a:r>
                <a14:m>
                  <m:oMath xmlns:m="http://schemas.openxmlformats.org/officeDocument/2006/math">
                    <m:r>
                      <a:rPr lang="en-US" i="1" smtClean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endParaRPr lang="en-US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  <a:p>
                <a:pPr algn="ctr"/>
                <a:r>
                  <a:rPr lang="en-US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rPr>
                  <a:t>but with an </a:t>
                </a:r>
                <a:r>
                  <a:rPr lang="en-US" dirty="0">
                    <a:ln>
                      <a:solidFill>
                        <a:srgbClr val="FF0000"/>
                      </a:solidFill>
                    </a:ln>
                    <a:solidFill>
                      <a:srgbClr val="FF0000"/>
                    </a:solidFill>
                  </a:rPr>
                  <a:t>opposite</a:t>
                </a:r>
                <a:r>
                  <a:rPr lang="en-US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US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rPr>
                  <a:t>,</a:t>
                </a:r>
              </a:p>
              <a:p>
                <a:pPr algn="ctr"/>
                <a:r>
                  <a:rPr lang="en-US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rPr>
                  <a:t>produces a </a:t>
                </a:r>
                <a:r>
                  <a:rPr lang="en-US" dirty="0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</a:rPr>
                  <a:t>standing</a:t>
                </a:r>
                <a:r>
                  <a:rPr lang="en-US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rPr>
                  <a:t> wave</a:t>
                </a:r>
              </a:p>
            </p:txBody>
          </p:sp>
        </mc:Choice>
        <mc:Fallback xmlns="">
          <p:sp>
            <p:nvSpPr>
              <p:cNvPr id="11" name="Speech Bubble: Rectangle with Corners Rounded 10">
                <a:extLst>
                  <a:ext uri="{FF2B5EF4-FFF2-40B4-BE49-F238E27FC236}">
                    <a16:creationId xmlns:a16="http://schemas.microsoft.com/office/drawing/2014/main" id="{D71CFC43-4A9F-43CB-98C9-F1E9C42083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251" y="1655283"/>
                <a:ext cx="3093180" cy="1483543"/>
              </a:xfrm>
              <a:prstGeom prst="wedgeRoundRectCallout">
                <a:avLst>
                  <a:gd name="adj1" fmla="val 76339"/>
                  <a:gd name="adj2" fmla="val 52163"/>
                  <a:gd name="adj3" fmla="val 16667"/>
                </a:avLst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24AF3215-1B9C-487B-B9BD-DB562CBC1FAD}"/>
              </a:ext>
            </a:extLst>
          </p:cNvPr>
          <p:cNvGrpSpPr/>
          <p:nvPr/>
        </p:nvGrpSpPr>
        <p:grpSpPr>
          <a:xfrm>
            <a:off x="5759004" y="1577248"/>
            <a:ext cx="2403987" cy="854619"/>
            <a:chOff x="5331542" y="2816942"/>
            <a:chExt cx="2403987" cy="85461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B8ABC67-3115-498A-B106-FA8311AC2A4F}"/>
                </a:ext>
              </a:extLst>
            </p:cNvPr>
            <p:cNvSpPr/>
            <p:nvPr/>
          </p:nvSpPr>
          <p:spPr>
            <a:xfrm>
              <a:off x="5331542" y="2816942"/>
              <a:ext cx="2403987" cy="854619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5809C6C1-7B9A-46B5-93F8-59B1C191F5C5}"/>
                    </a:ext>
                  </a:extLst>
                </p:cNvPr>
                <p:cNvSpPr txBox="1"/>
                <p:nvPr/>
              </p:nvSpPr>
              <p:spPr>
                <a:xfrm>
                  <a:off x="5504793" y="2927143"/>
                  <a:ext cx="2116605" cy="2769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f>
                                  <m:fPr>
                                    <m:type m:val="lin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16</m:t>
                                    </m:r>
                                  </m:den>
                                </m:f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424E7128-BB24-4B7C-A183-48FBCB204B1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04793" y="2927143"/>
                  <a:ext cx="2116605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2305" t="-175556" r="-9798" b="-255556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A0ED11F2-CB40-401A-9903-1E01B00681B1}"/>
                    </a:ext>
                  </a:extLst>
                </p:cNvPr>
                <p:cNvSpPr txBox="1"/>
                <p:nvPr/>
              </p:nvSpPr>
              <p:spPr>
                <a:xfrm>
                  <a:off x="5499470" y="3302002"/>
                  <a:ext cx="2121928" cy="2769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type m:val="lin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16</m:t>
                                    </m:r>
                                  </m:den>
                                </m:f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94E4DCDB-4042-4B75-82D5-EA69D36EC5D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99470" y="3302002"/>
                  <a:ext cx="2121928" cy="276999"/>
                </a:xfrm>
                <a:prstGeom prst="rect">
                  <a:avLst/>
                </a:prstGeom>
                <a:blipFill>
                  <a:blip r:embed="rId7"/>
                  <a:stretch>
                    <a:fillRect l="-2299" t="-169565" r="-9770" b="-250000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6" name="Oval 15">
            <a:extLst>
              <a:ext uri="{FF2B5EF4-FFF2-40B4-BE49-F238E27FC236}">
                <a16:creationId xmlns:a16="http://schemas.microsoft.com/office/drawing/2014/main" id="{2F78CC8A-D649-40CB-B2C4-44C561133C0A}"/>
              </a:ext>
            </a:extLst>
          </p:cNvPr>
          <p:cNvSpPr/>
          <p:nvPr/>
        </p:nvSpPr>
        <p:spPr>
          <a:xfrm>
            <a:off x="2374165" y="3495916"/>
            <a:ext cx="228600" cy="228600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0F26DC1-571B-49D6-B10B-45ABBAEA535E}"/>
              </a:ext>
            </a:extLst>
          </p:cNvPr>
          <p:cNvSpPr/>
          <p:nvPr/>
        </p:nvSpPr>
        <p:spPr>
          <a:xfrm>
            <a:off x="3093180" y="3495916"/>
            <a:ext cx="228600" cy="228600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F978271-E5C3-46D4-8013-A6CCA80F9E90}"/>
              </a:ext>
            </a:extLst>
          </p:cNvPr>
          <p:cNvSpPr/>
          <p:nvPr/>
        </p:nvSpPr>
        <p:spPr>
          <a:xfrm>
            <a:off x="3812195" y="3495916"/>
            <a:ext cx="228600" cy="228600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DF4719F5-8C9F-45CC-9C24-E447B8CC65A1}"/>
              </a:ext>
            </a:extLst>
          </p:cNvPr>
          <p:cNvSpPr/>
          <p:nvPr/>
        </p:nvSpPr>
        <p:spPr>
          <a:xfrm>
            <a:off x="4531210" y="3495916"/>
            <a:ext cx="228600" cy="228600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84A5FB2-466E-4150-A343-D77BADDFDF73}"/>
              </a:ext>
            </a:extLst>
          </p:cNvPr>
          <p:cNvSpPr/>
          <p:nvPr/>
        </p:nvSpPr>
        <p:spPr>
          <a:xfrm>
            <a:off x="5250225" y="3495916"/>
            <a:ext cx="228600" cy="228600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64E8670-09C6-4A22-A3A8-559F72E809E1}"/>
              </a:ext>
            </a:extLst>
          </p:cNvPr>
          <p:cNvSpPr/>
          <p:nvPr/>
        </p:nvSpPr>
        <p:spPr>
          <a:xfrm>
            <a:off x="5969240" y="3495916"/>
            <a:ext cx="228600" cy="228600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6D97600-4270-4537-B26C-9946A3B83B69}"/>
              </a:ext>
            </a:extLst>
          </p:cNvPr>
          <p:cNvSpPr/>
          <p:nvPr/>
        </p:nvSpPr>
        <p:spPr>
          <a:xfrm>
            <a:off x="6688257" y="3495916"/>
            <a:ext cx="228600" cy="228600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Speech Bubble: Rectangle with Corners Rounded 22">
            <a:extLst>
              <a:ext uri="{FF2B5EF4-FFF2-40B4-BE49-F238E27FC236}">
                <a16:creationId xmlns:a16="http://schemas.microsoft.com/office/drawing/2014/main" id="{05DD2FE2-4EE6-4B88-B529-5FB2AE27BA1A}"/>
              </a:ext>
            </a:extLst>
          </p:cNvPr>
          <p:cNvSpPr/>
          <p:nvPr/>
        </p:nvSpPr>
        <p:spPr>
          <a:xfrm>
            <a:off x="6769268" y="4078801"/>
            <a:ext cx="1835120" cy="1096454"/>
          </a:xfrm>
          <a:prstGeom prst="wedgeRoundRectCallout">
            <a:avLst>
              <a:gd name="adj1" fmla="val -84639"/>
              <a:gd name="adj2" fmla="val -9029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What points are at the </a:t>
            </a:r>
            <a:r>
              <a:rPr lang="en-US" i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center</a:t>
            </a:r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 of these circles?</a:t>
            </a:r>
          </a:p>
        </p:txBody>
      </p:sp>
    </p:spTree>
    <p:extLst>
      <p:ext uri="{BB962C8B-B14F-4D97-AF65-F5344CB8AC3E}">
        <p14:creationId xmlns:p14="http://schemas.microsoft.com/office/powerpoint/2010/main" val="1930155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2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binomial_sqrt.py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DCB8B1D-DE75-4FE5-A913-B829E6978C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55"/>
          <a:stretch/>
        </p:blipFill>
        <p:spPr>
          <a:xfrm>
            <a:off x="1260986" y="1844510"/>
            <a:ext cx="6542180" cy="358289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A117331-4AB0-47D0-B18B-4C4DFEEF9C14}"/>
                  </a:ext>
                </a:extLst>
              </p:cNvPr>
              <p:cNvSpPr txBox="1"/>
              <p:nvPr/>
            </p:nvSpPr>
            <p:spPr>
              <a:xfrm>
                <a:off x="5441653" y="2334944"/>
                <a:ext cx="2979676" cy="51046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⋯+</m:t>
                      </m:r>
                      <m:f>
                        <m:fPr>
                          <m:ctrlPr>
                            <a:rPr lang="en-US" sz="1400" b="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  <m:d>
                            <m:dPr>
                              <m:ctrlPr>
                                <a:rPr lang="en-US" sz="1400" b="0" i="1" smtClean="0">
                                  <a:ln>
                                    <a:solidFill>
                                      <a:srgbClr val="FF0000"/>
                                    </a:solidFill>
                                  </a:ln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0" i="1" smtClean="0">
                                  <a:ln>
                                    <a:solidFill>
                                      <a:srgbClr val="FF0000"/>
                                    </a:solidFill>
                                  </a:ln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sz="1400" b="0" i="1" smtClean="0">
                                  <a:ln>
                                    <a:solidFill>
                                      <a:srgbClr val="FF0000"/>
                                    </a:solidFill>
                                  </a:ln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  <m:d>
                            <m:dPr>
                              <m:ctrlPr>
                                <a:rPr lang="en-US" sz="1400" b="0" i="1" smtClean="0">
                                  <a:ln>
                                    <a:solidFill>
                                      <a:srgbClr val="FF0000"/>
                                    </a:solidFill>
                                  </a:ln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0" i="1" smtClean="0">
                                  <a:ln>
                                    <a:solidFill>
                                      <a:srgbClr val="FF0000"/>
                                    </a:solidFill>
                                  </a:ln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sz="1400" b="0" i="1" smtClean="0">
                                  <a:ln>
                                    <a:solidFill>
                                      <a:srgbClr val="FF0000"/>
                                    </a:solidFill>
                                  </a:ln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e>
                          </m:d>
                        </m:num>
                        <m:den>
                          <m:r>
                            <a:rPr lang="en-US" sz="1400" b="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3!</m:t>
                          </m:r>
                        </m:den>
                      </m:f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−3</m:t>
                          </m:r>
                        </m:sup>
                      </m:sSup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𝑐</m:t>
                          </m:r>
                        </m:sup>
                      </m:sSup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A117331-4AB0-47D0-B18B-4C4DFEEF9C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1653" y="2334944"/>
                <a:ext cx="2979676" cy="51046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3C07ABE-E935-4E27-999B-158DF11925CB}"/>
                  </a:ext>
                </a:extLst>
              </p:cNvPr>
              <p:cNvSpPr txBox="1"/>
              <p:nvPr/>
            </p:nvSpPr>
            <p:spPr>
              <a:xfrm>
                <a:off x="6083709" y="3668424"/>
                <a:ext cx="1401097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𝑏𝑥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3C07ABE-E935-4E27-999B-158DF11925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3709" y="3668424"/>
                <a:ext cx="1401097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DA69455C-6EF9-4B61-BEEB-0FF9746CF6AC}"/>
              </a:ext>
            </a:extLst>
          </p:cNvPr>
          <p:cNvGrpSpPr/>
          <p:nvPr/>
        </p:nvGrpSpPr>
        <p:grpSpPr>
          <a:xfrm>
            <a:off x="4824065" y="3676182"/>
            <a:ext cx="1076632" cy="369332"/>
            <a:chOff x="4968362" y="2079211"/>
            <a:chExt cx="1076632" cy="369332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2E0829B3-39D2-4D1F-9BF6-6A9EEF5100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8C9994E-2A1F-4753-9924-57FA013F4338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1DB4481-B358-41DB-B318-6887E8483A27}"/>
              </a:ext>
            </a:extLst>
          </p:cNvPr>
          <p:cNvGrpSpPr/>
          <p:nvPr/>
        </p:nvGrpSpPr>
        <p:grpSpPr>
          <a:xfrm>
            <a:off x="3259393" y="3890344"/>
            <a:ext cx="1076632" cy="369332"/>
            <a:chOff x="4704120" y="2356972"/>
            <a:chExt cx="1076632" cy="369332"/>
          </a:xfrm>
        </p:grpSpPr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EA1310F3-2279-4A2F-B23F-F15FB562102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2E02AC7-014C-468D-842B-AC326F79718E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AC9B4CB-455D-455F-B8E0-24E5E1B15B3C}"/>
              </a:ext>
            </a:extLst>
          </p:cNvPr>
          <p:cNvGrpSpPr/>
          <p:nvPr/>
        </p:nvGrpSpPr>
        <p:grpSpPr>
          <a:xfrm>
            <a:off x="6066738" y="4504075"/>
            <a:ext cx="1068643" cy="369332"/>
            <a:chOff x="3647644" y="4910075"/>
            <a:chExt cx="1068643" cy="36933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0E22BEE-D572-412C-9689-C2F6F8E3BC76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B86041AA-494B-4894-94FC-D6CD6E1677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B924C15-A64C-44B0-BBBB-B29862BB8735}"/>
              </a:ext>
            </a:extLst>
          </p:cNvPr>
          <p:cNvGrpSpPr/>
          <p:nvPr/>
        </p:nvGrpSpPr>
        <p:grpSpPr>
          <a:xfrm>
            <a:off x="3864692" y="1809665"/>
            <a:ext cx="1064340" cy="369332"/>
            <a:chOff x="3647644" y="5421073"/>
            <a:chExt cx="1064340" cy="36933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3750EC5-C66C-4782-9678-4FDB82FC2CBA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892B501F-FB10-4C63-B3AA-52D830D83E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E97ED8E-56F7-4639-92E2-AD1CEAE8FEF0}"/>
              </a:ext>
            </a:extLst>
          </p:cNvPr>
          <p:cNvGrpSpPr/>
          <p:nvPr/>
        </p:nvGrpSpPr>
        <p:grpSpPr>
          <a:xfrm>
            <a:off x="4336025" y="2408277"/>
            <a:ext cx="1068643" cy="369332"/>
            <a:chOff x="3647644" y="5359159"/>
            <a:chExt cx="1068643" cy="369332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B71280B-9636-476A-85F7-DF96A117929A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E21D1242-B7B4-4A70-BADC-3EFEFDB2246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6C0C4FF-3B8D-47BA-A294-801FB36122A3}"/>
              </a:ext>
            </a:extLst>
          </p:cNvPr>
          <p:cNvGrpSpPr/>
          <p:nvPr/>
        </p:nvGrpSpPr>
        <p:grpSpPr>
          <a:xfrm>
            <a:off x="2586855" y="3049888"/>
            <a:ext cx="1076632" cy="369332"/>
            <a:chOff x="2157212" y="5356391"/>
            <a:chExt cx="1076632" cy="369332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74E21C2-503B-48B4-80CB-592AA4766566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627C5C39-7AD3-4734-9301-DE049F56D71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3F5E477-69B3-4A3E-9D31-D4232EB113F2}"/>
              </a:ext>
            </a:extLst>
          </p:cNvPr>
          <p:cNvGrpSpPr/>
          <p:nvPr/>
        </p:nvGrpSpPr>
        <p:grpSpPr>
          <a:xfrm>
            <a:off x="2636655" y="5015931"/>
            <a:ext cx="751828" cy="480817"/>
            <a:chOff x="4161911" y="6198335"/>
            <a:chExt cx="751828" cy="480817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A6006C5-270B-44D5-9DBD-CD7A841C777D}"/>
                </a:ext>
              </a:extLst>
            </p:cNvPr>
            <p:cNvSpPr txBox="1"/>
            <p:nvPr/>
          </p:nvSpPr>
          <p:spPr>
            <a:xfrm>
              <a:off x="4530281" y="6309820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D973D3B5-BE31-4914-95FE-94559D710F8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161911" y="6198335"/>
              <a:ext cx="443274" cy="245715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7C61D1A0-0222-4E80-898B-034DD2597E06}"/>
              </a:ext>
            </a:extLst>
          </p:cNvPr>
          <p:cNvGrpSpPr/>
          <p:nvPr/>
        </p:nvGrpSpPr>
        <p:grpSpPr>
          <a:xfrm>
            <a:off x="3488778" y="5010625"/>
            <a:ext cx="751828" cy="480817"/>
            <a:chOff x="4161911" y="6198335"/>
            <a:chExt cx="751828" cy="480817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8B7DC96-A2F8-483D-B06E-96F6A56C74FB}"/>
                </a:ext>
              </a:extLst>
            </p:cNvPr>
            <p:cNvSpPr txBox="1"/>
            <p:nvPr/>
          </p:nvSpPr>
          <p:spPr>
            <a:xfrm>
              <a:off x="4530281" y="6309820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172234DB-EC64-4610-90A4-C239C3AB9D3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161911" y="6198335"/>
              <a:ext cx="443274" cy="245715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Rectangle 43">
            <a:extLst>
              <a:ext uri="{FF2B5EF4-FFF2-40B4-BE49-F238E27FC236}">
                <a16:creationId xmlns:a16="http://schemas.microsoft.com/office/drawing/2014/main" id="{F6502480-893B-4990-A1CB-53E8DA438227}"/>
              </a:ext>
            </a:extLst>
          </p:cNvPr>
          <p:cNvSpPr/>
          <p:nvPr/>
        </p:nvSpPr>
        <p:spPr>
          <a:xfrm>
            <a:off x="6998109" y="3676182"/>
            <a:ext cx="137272" cy="1846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D5AA760-EBD3-486B-94A2-BC7347273561}"/>
              </a:ext>
            </a:extLst>
          </p:cNvPr>
          <p:cNvSpPr/>
          <p:nvPr/>
        </p:nvSpPr>
        <p:spPr>
          <a:xfrm>
            <a:off x="5441653" y="4622599"/>
            <a:ext cx="137272" cy="1846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1D001EBF-1A59-4EE6-A9E7-E35E5A7FE9BB}"/>
              </a:ext>
            </a:extLst>
          </p:cNvPr>
          <p:cNvCxnSpPr>
            <a:stCxn id="44" idx="2"/>
            <a:endCxn id="45" idx="0"/>
          </p:cNvCxnSpPr>
          <p:nvPr/>
        </p:nvCxnSpPr>
        <p:spPr>
          <a:xfrm rot="5400000">
            <a:off x="5907642" y="3463495"/>
            <a:ext cx="761751" cy="1556456"/>
          </a:xfrm>
          <a:prstGeom prst="bentConnector3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5E0FD14-FF6A-4730-A20E-8E910F240ECC}"/>
                  </a:ext>
                </a:extLst>
              </p:cNvPr>
              <p:cNvSpPr txBox="1"/>
              <p:nvPr/>
            </p:nvSpPr>
            <p:spPr>
              <a:xfrm>
                <a:off x="791895" y="5768162"/>
                <a:ext cx="7560210" cy="4690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sSup>
                                <m:sSup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𝑟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𝑏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−1)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2!</m:t>
                          </m:r>
                        </m:den>
                      </m:f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sup>
                      </m:sSup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𝑐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−1)(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−2)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3!</m:t>
                          </m:r>
                        </m:den>
                      </m:f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−3</m:t>
                          </m:r>
                        </m:sup>
                      </m:sSup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𝑐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5E0FD14-FF6A-4730-A20E-8E910F240E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895" y="5768162"/>
                <a:ext cx="7560210" cy="46903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A5D06379-DB16-0A4C-FD51-770269CB5DD6}"/>
              </a:ext>
            </a:extLst>
          </p:cNvPr>
          <p:cNvSpPr/>
          <p:nvPr/>
        </p:nvSpPr>
        <p:spPr>
          <a:xfrm>
            <a:off x="5104151" y="4582214"/>
            <a:ext cx="209862" cy="171348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4E846A3-9A90-8B42-0C56-0879B3385312}"/>
              </a:ext>
            </a:extLst>
          </p:cNvPr>
          <p:cNvSpPr/>
          <p:nvPr/>
        </p:nvSpPr>
        <p:spPr>
          <a:xfrm>
            <a:off x="3957633" y="4579859"/>
            <a:ext cx="238130" cy="227405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81E216C-11B0-B956-39D9-D41A3892852C}"/>
              </a:ext>
            </a:extLst>
          </p:cNvPr>
          <p:cNvSpPr/>
          <p:nvPr/>
        </p:nvSpPr>
        <p:spPr>
          <a:xfrm>
            <a:off x="6691344" y="3722671"/>
            <a:ext cx="238130" cy="227405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312B8A29-3B9A-2CC4-8BAF-675993F17BF3}"/>
              </a:ext>
            </a:extLst>
          </p:cNvPr>
          <p:cNvCxnSpPr>
            <a:stCxn id="37" idx="0"/>
            <a:endCxn id="38" idx="0"/>
          </p:cNvCxnSpPr>
          <p:nvPr/>
        </p:nvCxnSpPr>
        <p:spPr>
          <a:xfrm rot="5400000" flipH="1" flipV="1">
            <a:off x="5014959" y="2784410"/>
            <a:ext cx="857188" cy="2733711"/>
          </a:xfrm>
          <a:prstGeom prst="bentConnector3">
            <a:avLst>
              <a:gd name="adj1" fmla="val 126669"/>
            </a:avLst>
          </a:prstGeom>
          <a:ln w="28575">
            <a:solidFill>
              <a:srgbClr val="FFFF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2884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48" grpId="0"/>
      <p:bldP spid="3" grpId="0" animBg="1"/>
      <p:bldP spid="37" grpId="0" animBg="1"/>
      <p:bldP spid="37" grpId="1" animBg="1"/>
      <p:bldP spid="38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Classic Wave Equation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946EA6E-9BC9-4E91-B5D5-51D9842BE252}"/>
                  </a:ext>
                </a:extLst>
              </p:cNvPr>
              <p:cNvSpPr txBox="1"/>
              <p:nvPr/>
            </p:nvSpPr>
            <p:spPr>
              <a:xfrm>
                <a:off x="3341952" y="2711018"/>
                <a:ext cx="246009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946EA6E-9BC9-4E91-B5D5-51D9842BE2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1952" y="2711018"/>
                <a:ext cx="2460097" cy="276999"/>
              </a:xfrm>
              <a:prstGeom prst="rect">
                <a:avLst/>
              </a:prstGeom>
              <a:blipFill>
                <a:blip r:embed="rId3"/>
                <a:stretch>
                  <a:fillRect l="-198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3E86C55-A695-43EE-98E9-E07702507C3F}"/>
                  </a:ext>
                </a:extLst>
              </p:cNvPr>
              <p:cNvSpPr txBox="1"/>
              <p:nvPr/>
            </p:nvSpPr>
            <p:spPr>
              <a:xfrm>
                <a:off x="1891314" y="3319867"/>
                <a:ext cx="2244332" cy="5266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𝐴𝑘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𝑘𝑥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3E86C55-A695-43EE-98E9-E07702507C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1314" y="3319867"/>
                <a:ext cx="2244332" cy="52668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CC1A16D-8744-4E80-BB7D-56D42535933C}"/>
                  </a:ext>
                </a:extLst>
              </p:cNvPr>
              <p:cNvSpPr txBox="1"/>
              <p:nvPr/>
            </p:nvSpPr>
            <p:spPr>
              <a:xfrm>
                <a:off x="4791949" y="3319867"/>
                <a:ext cx="2460738" cy="5266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𝑘𝑥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CC1A16D-8744-4E80-BB7D-56D4253593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1949" y="3319867"/>
                <a:ext cx="2460738" cy="52668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DA7E7AA-49A1-4714-A027-052A57C289C4}"/>
                  </a:ext>
                </a:extLst>
              </p:cNvPr>
              <p:cNvSpPr txBox="1"/>
              <p:nvPr/>
            </p:nvSpPr>
            <p:spPr>
              <a:xfrm>
                <a:off x="4869278" y="4178400"/>
                <a:ext cx="2799869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𝑘𝑥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den>
                          </m:f>
                        </m:e>
                      </m:d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DA7E7AA-49A1-4714-A027-052A57C289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9278" y="4178400"/>
                <a:ext cx="2799869" cy="62235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E700CB3-B552-4945-9A16-C41768B4BAFD}"/>
                  </a:ext>
                </a:extLst>
              </p:cNvPr>
              <p:cNvSpPr txBox="1"/>
              <p:nvPr/>
            </p:nvSpPr>
            <p:spPr>
              <a:xfrm>
                <a:off x="1638233" y="4214002"/>
                <a:ext cx="2636491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𝑘𝑥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den>
                          </m:f>
                        </m:e>
                      </m:d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E700CB3-B552-4945-9A16-C41768B4BA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8233" y="4214002"/>
                <a:ext cx="2636491" cy="62235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AAE6EAF-660D-4903-91D3-D02DF69DEDE8}"/>
                  </a:ext>
                </a:extLst>
              </p:cNvPr>
              <p:cNvSpPr txBox="1"/>
              <p:nvPr/>
            </p:nvSpPr>
            <p:spPr>
              <a:xfrm>
                <a:off x="3789478" y="5132600"/>
                <a:ext cx="1565044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den>
                          </m:f>
                        </m:e>
                      </m:d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AAE6EAF-660D-4903-91D3-D02DF69DED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9478" y="5132600"/>
                <a:ext cx="1565044" cy="62235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47CFFAD-8983-4D69-97B2-63380ACC9734}"/>
                  </a:ext>
                </a:extLst>
              </p:cNvPr>
              <p:cNvSpPr txBox="1"/>
              <p:nvPr/>
            </p:nvSpPr>
            <p:spPr>
              <a:xfrm>
                <a:off x="5921606" y="5754950"/>
                <a:ext cx="1565044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𝜈</m:t>
                              </m:r>
                            </m:den>
                          </m:f>
                        </m:e>
                      </m:d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47CFFAD-8983-4D69-97B2-63380ACC97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1606" y="5754950"/>
                <a:ext cx="1565044" cy="62235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B159BA9-2447-4665-A4E9-6E42EC4883A5}"/>
                  </a:ext>
                </a:extLst>
              </p:cNvPr>
              <p:cNvSpPr txBox="1"/>
              <p:nvPr/>
            </p:nvSpPr>
            <p:spPr>
              <a:xfrm>
                <a:off x="6211633" y="1778338"/>
                <a:ext cx="224912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𝜈</m:t>
                    </m:r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 = wave phase speed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B159BA9-2447-4665-A4E9-6E42EC4883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1633" y="1778338"/>
                <a:ext cx="2249129" cy="369332"/>
              </a:xfrm>
              <a:prstGeom prst="rect">
                <a:avLst/>
              </a:prstGeom>
              <a:blipFill>
                <a:blip r:embed="rId10"/>
                <a:stretch>
                  <a:fillRect t="-10000" r="-1355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ECDFB6E-0D49-4BA5-8E67-B67A2A823BEB}"/>
                  </a:ext>
                </a:extLst>
              </p:cNvPr>
              <p:cNvSpPr txBox="1"/>
              <p:nvPr/>
            </p:nvSpPr>
            <p:spPr>
              <a:xfrm>
                <a:off x="3131894" y="1649480"/>
                <a:ext cx="2880212" cy="5814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𝜐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type m:val="li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den>
                          </m:f>
                        </m:num>
                        <m:den>
                          <m:f>
                            <m:fPr>
                              <m:type m:val="lin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den>
                          </m:f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ECDFB6E-0D49-4BA5-8E67-B67A2A823B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1894" y="1649480"/>
                <a:ext cx="2880212" cy="58144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AD4178C1-4048-4C06-93CF-FEC1AE10C503}"/>
              </a:ext>
            </a:extLst>
          </p:cNvPr>
          <p:cNvCxnSpPr>
            <a:stCxn id="12" idx="2"/>
            <a:endCxn id="11" idx="1"/>
          </p:cNvCxnSpPr>
          <p:nvPr/>
        </p:nvCxnSpPr>
        <p:spPr>
          <a:xfrm rot="16200000" flipH="1">
            <a:off x="3069267" y="4723563"/>
            <a:ext cx="607423" cy="832999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5555E442-3233-4223-891A-17FB3A9E8C38}"/>
              </a:ext>
            </a:extLst>
          </p:cNvPr>
          <p:cNvCxnSpPr>
            <a:stCxn id="10" idx="2"/>
            <a:endCxn id="11" idx="3"/>
          </p:cNvCxnSpPr>
          <p:nvPr/>
        </p:nvCxnSpPr>
        <p:spPr>
          <a:xfrm rot="5400000">
            <a:off x="5490356" y="4664917"/>
            <a:ext cx="643025" cy="914691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A2D702DB-F55E-4876-85C5-54CBDF8EDA81}"/>
              </a:ext>
            </a:extLst>
          </p:cNvPr>
          <p:cNvCxnSpPr>
            <a:cxnSpLocks/>
            <a:stCxn id="11" idx="2"/>
            <a:endCxn id="13" idx="1"/>
          </p:cNvCxnSpPr>
          <p:nvPr/>
        </p:nvCxnSpPr>
        <p:spPr>
          <a:xfrm rot="16200000" flipH="1">
            <a:off x="5091216" y="5235734"/>
            <a:ext cx="311175" cy="1349606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EBF72DB1-49CE-47BC-AB52-E1E1D3F6B764}"/>
              </a:ext>
            </a:extLst>
          </p:cNvPr>
          <p:cNvCxnSpPr>
            <a:cxnSpLocks/>
            <a:stCxn id="7" idx="1"/>
            <a:endCxn id="8" idx="0"/>
          </p:cNvCxnSpPr>
          <p:nvPr/>
        </p:nvCxnSpPr>
        <p:spPr>
          <a:xfrm rot="10800000" flipV="1">
            <a:off x="3013480" y="2849517"/>
            <a:ext cx="328472" cy="470349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D88A131A-2AE3-4E7F-83F5-8A9C320CC5DF}"/>
              </a:ext>
            </a:extLst>
          </p:cNvPr>
          <p:cNvCxnSpPr>
            <a:cxnSpLocks/>
            <a:stCxn id="7" idx="3"/>
            <a:endCxn id="9" idx="0"/>
          </p:cNvCxnSpPr>
          <p:nvPr/>
        </p:nvCxnSpPr>
        <p:spPr>
          <a:xfrm>
            <a:off x="5802049" y="2849518"/>
            <a:ext cx="220269" cy="470349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755CE1D9-0EA4-4405-B717-F73C808185A5}"/>
              </a:ext>
            </a:extLst>
          </p:cNvPr>
          <p:cNvSpPr txBox="1"/>
          <p:nvPr/>
        </p:nvSpPr>
        <p:spPr>
          <a:xfrm>
            <a:off x="6510007" y="2518126"/>
            <a:ext cx="16523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A </a:t>
            </a:r>
            <a:r>
              <a:rPr lang="en-US" b="1" dirty="0">
                <a:solidFill>
                  <a:srgbClr val="0070C0"/>
                </a:solidFill>
              </a:rPr>
              <a:t>forward</a:t>
            </a:r>
            <a:r>
              <a:rPr lang="en-US" dirty="0">
                <a:solidFill>
                  <a:srgbClr val="0070C0"/>
                </a:solidFill>
              </a:rPr>
              <a:t> travelling wave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14D60EB-D310-4847-AD1E-A78D0FE4F155}"/>
              </a:ext>
            </a:extLst>
          </p:cNvPr>
          <p:cNvCxnSpPr/>
          <p:nvPr/>
        </p:nvCxnSpPr>
        <p:spPr>
          <a:xfrm flipV="1">
            <a:off x="4869278" y="1710813"/>
            <a:ext cx="300032" cy="169606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2A2BF79B-4256-4BF0-8AFF-DB92ECB228AF}"/>
              </a:ext>
            </a:extLst>
          </p:cNvPr>
          <p:cNvCxnSpPr/>
          <p:nvPr/>
        </p:nvCxnSpPr>
        <p:spPr>
          <a:xfrm flipV="1">
            <a:off x="5176684" y="2034859"/>
            <a:ext cx="300032" cy="169606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50EE867A-795F-4D94-A40D-D00905398FBD}"/>
              </a:ext>
            </a:extLst>
          </p:cNvPr>
          <p:cNvSpPr/>
          <p:nvPr/>
        </p:nvSpPr>
        <p:spPr>
          <a:xfrm>
            <a:off x="5169310" y="2711018"/>
            <a:ext cx="220269" cy="29767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4CB7E191-0405-458E-90D7-A64DD46EBEF4}"/>
              </a:ext>
            </a:extLst>
          </p:cNvPr>
          <p:cNvCxnSpPr>
            <a:stCxn id="33" idx="0"/>
            <a:endCxn id="3" idx="0"/>
          </p:cNvCxnSpPr>
          <p:nvPr/>
        </p:nvCxnSpPr>
        <p:spPr>
          <a:xfrm rot="16200000" flipH="1" flipV="1">
            <a:off x="6211376" y="1586195"/>
            <a:ext cx="192892" cy="2056753"/>
          </a:xfrm>
          <a:prstGeom prst="bentConnector3">
            <a:avLst>
              <a:gd name="adj1" fmla="val -118512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0DF78272-9A54-BB15-4773-01817AE01CEA}"/>
              </a:ext>
            </a:extLst>
          </p:cNvPr>
          <p:cNvSpPr/>
          <p:nvPr/>
        </p:nvSpPr>
        <p:spPr>
          <a:xfrm>
            <a:off x="5743576" y="1649480"/>
            <a:ext cx="266150" cy="591646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3127339-92EA-5713-067F-4BD43164923E}"/>
              </a:ext>
            </a:extLst>
          </p:cNvPr>
          <p:cNvSpPr/>
          <p:nvPr/>
        </p:nvSpPr>
        <p:spPr>
          <a:xfrm>
            <a:off x="4686299" y="5144834"/>
            <a:ext cx="261399" cy="591646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81E7BAC-A331-EA84-844B-7E158DB7FE08}"/>
              </a:ext>
            </a:extLst>
          </p:cNvPr>
          <p:cNvSpPr/>
          <p:nvPr/>
        </p:nvSpPr>
        <p:spPr>
          <a:xfrm>
            <a:off x="3155156" y="1854994"/>
            <a:ext cx="186796" cy="232183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CDF5513-0CEE-743E-B30A-F53BF0FE4A8E}"/>
              </a:ext>
            </a:extLst>
          </p:cNvPr>
          <p:cNvSpPr/>
          <p:nvPr/>
        </p:nvSpPr>
        <p:spPr>
          <a:xfrm>
            <a:off x="6838791" y="5766661"/>
            <a:ext cx="196481" cy="591646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464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500"/>
                            </p:stCondLst>
                            <p:childTnLst>
                              <p:par>
                                <p:cTn id="9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1000"/>
                            </p:stCondLst>
                            <p:childTnLst>
                              <p:par>
                                <p:cTn id="9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2" grpId="0"/>
      <p:bldP spid="11" grpId="0"/>
      <p:bldP spid="13" grpId="0"/>
      <p:bldP spid="14" grpId="0"/>
      <p:bldP spid="33" grpId="0"/>
      <p:bldP spid="3" grpId="0" animBg="1"/>
      <p:bldP spid="5" grpId="0" animBg="1"/>
      <p:bldP spid="25" grpId="0" animBg="1"/>
      <p:bldP spid="26" grpId="0" animBg="1"/>
      <p:bldP spid="28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Classic Wave Equation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946EA6E-9BC9-4E91-B5D5-51D9842BE252}"/>
                  </a:ext>
                </a:extLst>
              </p:cNvPr>
              <p:cNvSpPr txBox="1"/>
              <p:nvPr/>
            </p:nvSpPr>
            <p:spPr>
              <a:xfrm>
                <a:off x="3341952" y="2711018"/>
                <a:ext cx="246009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946EA6E-9BC9-4E91-B5D5-51D9842BE2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1952" y="2711018"/>
                <a:ext cx="2460097" cy="276999"/>
              </a:xfrm>
              <a:prstGeom prst="rect">
                <a:avLst/>
              </a:prstGeom>
              <a:blipFill>
                <a:blip r:embed="rId3"/>
                <a:stretch>
                  <a:fillRect l="-198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3E86C55-A695-43EE-98E9-E07702507C3F}"/>
                  </a:ext>
                </a:extLst>
              </p:cNvPr>
              <p:cNvSpPr txBox="1"/>
              <p:nvPr/>
            </p:nvSpPr>
            <p:spPr>
              <a:xfrm>
                <a:off x="1891314" y="3319867"/>
                <a:ext cx="2244332" cy="5266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𝐴𝑘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3E86C55-A695-43EE-98E9-E07702507C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1314" y="3319867"/>
                <a:ext cx="2244332" cy="52668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CC1A16D-8744-4E80-BB7D-56D42535933C}"/>
                  </a:ext>
                </a:extLst>
              </p:cNvPr>
              <p:cNvSpPr txBox="1"/>
              <p:nvPr/>
            </p:nvSpPr>
            <p:spPr>
              <a:xfrm>
                <a:off x="4791949" y="3319867"/>
                <a:ext cx="2287613" cy="5266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CC1A16D-8744-4E80-BB7D-56D4253593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1949" y="3319867"/>
                <a:ext cx="2287613" cy="52668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DA7E7AA-49A1-4714-A027-052A57C289C4}"/>
                  </a:ext>
                </a:extLst>
              </p:cNvPr>
              <p:cNvSpPr txBox="1"/>
              <p:nvPr/>
            </p:nvSpPr>
            <p:spPr>
              <a:xfrm>
                <a:off x="4869278" y="4178400"/>
                <a:ext cx="2588273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den>
                          </m:f>
                        </m:e>
                      </m:d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DA7E7AA-49A1-4714-A027-052A57C289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9278" y="4178400"/>
                <a:ext cx="2588273" cy="62235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E700CB3-B552-4945-9A16-C41768B4BAFD}"/>
                  </a:ext>
                </a:extLst>
              </p:cNvPr>
              <p:cNvSpPr txBox="1"/>
              <p:nvPr/>
            </p:nvSpPr>
            <p:spPr>
              <a:xfrm>
                <a:off x="1638233" y="4214002"/>
                <a:ext cx="2636491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den>
                          </m:f>
                        </m:e>
                      </m:d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E700CB3-B552-4945-9A16-C41768B4BA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8233" y="4214002"/>
                <a:ext cx="2636491" cy="62235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AAE6EAF-660D-4903-91D3-D02DF69DEDE8}"/>
                  </a:ext>
                </a:extLst>
              </p:cNvPr>
              <p:cNvSpPr txBox="1"/>
              <p:nvPr/>
            </p:nvSpPr>
            <p:spPr>
              <a:xfrm>
                <a:off x="3789478" y="5132600"/>
                <a:ext cx="1353447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den>
                          </m:f>
                        </m:e>
                      </m:d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AAE6EAF-660D-4903-91D3-D02DF69DED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9478" y="5132600"/>
                <a:ext cx="1353447" cy="62235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47CFFAD-8983-4D69-97B2-63380ACC9734}"/>
                  </a:ext>
                </a:extLst>
              </p:cNvPr>
              <p:cNvSpPr txBox="1"/>
              <p:nvPr/>
            </p:nvSpPr>
            <p:spPr>
              <a:xfrm>
                <a:off x="5921606" y="5754950"/>
                <a:ext cx="1309910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𝜈</m:t>
                              </m:r>
                            </m:den>
                          </m:f>
                        </m:e>
                      </m:d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47CFFAD-8983-4D69-97B2-63380ACC97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1606" y="5754950"/>
                <a:ext cx="1309910" cy="62235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AD4178C1-4048-4C06-93CF-FEC1AE10C503}"/>
              </a:ext>
            </a:extLst>
          </p:cNvPr>
          <p:cNvCxnSpPr>
            <a:stCxn id="12" idx="2"/>
            <a:endCxn id="11" idx="1"/>
          </p:cNvCxnSpPr>
          <p:nvPr/>
        </p:nvCxnSpPr>
        <p:spPr>
          <a:xfrm rot="16200000" flipH="1">
            <a:off x="3069267" y="4723563"/>
            <a:ext cx="607423" cy="832999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5555E442-3233-4223-891A-17FB3A9E8C38}"/>
              </a:ext>
            </a:extLst>
          </p:cNvPr>
          <p:cNvCxnSpPr>
            <a:stCxn id="10" idx="2"/>
            <a:endCxn id="11" idx="3"/>
          </p:cNvCxnSpPr>
          <p:nvPr/>
        </p:nvCxnSpPr>
        <p:spPr>
          <a:xfrm rot="5400000">
            <a:off x="5331658" y="4612017"/>
            <a:ext cx="643025" cy="1020490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A2D702DB-F55E-4876-85C5-54CBDF8EDA81}"/>
              </a:ext>
            </a:extLst>
          </p:cNvPr>
          <p:cNvCxnSpPr>
            <a:cxnSpLocks/>
            <a:stCxn id="11" idx="2"/>
            <a:endCxn id="13" idx="1"/>
          </p:cNvCxnSpPr>
          <p:nvPr/>
        </p:nvCxnSpPr>
        <p:spPr>
          <a:xfrm rot="16200000" flipH="1">
            <a:off x="5038317" y="5182835"/>
            <a:ext cx="311175" cy="1455404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EBF72DB1-49CE-47BC-AB52-E1E1D3F6B764}"/>
              </a:ext>
            </a:extLst>
          </p:cNvPr>
          <p:cNvCxnSpPr>
            <a:cxnSpLocks/>
            <a:stCxn id="7" idx="1"/>
            <a:endCxn id="8" idx="0"/>
          </p:cNvCxnSpPr>
          <p:nvPr/>
        </p:nvCxnSpPr>
        <p:spPr>
          <a:xfrm rot="10800000" flipV="1">
            <a:off x="3013480" y="2849517"/>
            <a:ext cx="328472" cy="470349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D88A131A-2AE3-4E7F-83F5-8A9C320CC5DF}"/>
              </a:ext>
            </a:extLst>
          </p:cNvPr>
          <p:cNvCxnSpPr>
            <a:cxnSpLocks/>
            <a:stCxn id="7" idx="3"/>
            <a:endCxn id="9" idx="0"/>
          </p:cNvCxnSpPr>
          <p:nvPr/>
        </p:nvCxnSpPr>
        <p:spPr>
          <a:xfrm>
            <a:off x="5802049" y="2849518"/>
            <a:ext cx="133707" cy="470349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552FB1F-B66D-41A5-8DBB-C9B70B8176AD}"/>
                  </a:ext>
                </a:extLst>
              </p:cNvPr>
              <p:cNvSpPr txBox="1"/>
              <p:nvPr/>
            </p:nvSpPr>
            <p:spPr>
              <a:xfrm>
                <a:off x="3789478" y="1629369"/>
                <a:ext cx="1565044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𝜈</m:t>
                              </m:r>
                            </m:den>
                          </m:f>
                        </m:e>
                      </m:d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552FB1F-B66D-41A5-8DBB-C9B70B8176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9478" y="1629369"/>
                <a:ext cx="1565044" cy="62235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80467AA2-1AAF-4A27-9B03-196FAEEBC382}"/>
              </a:ext>
            </a:extLst>
          </p:cNvPr>
          <p:cNvSpPr txBox="1"/>
          <p:nvPr/>
        </p:nvSpPr>
        <p:spPr>
          <a:xfrm>
            <a:off x="515631" y="1468581"/>
            <a:ext cx="26620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Does this differential equation hold for a wave travelling </a:t>
            </a:r>
            <a:r>
              <a:rPr lang="en-US" b="1" dirty="0">
                <a:solidFill>
                  <a:srgbClr val="0070C0"/>
                </a:solidFill>
              </a:rPr>
              <a:t>backwards</a:t>
            </a:r>
            <a:r>
              <a:rPr lang="en-US" dirty="0">
                <a:solidFill>
                  <a:srgbClr val="0070C0"/>
                </a:solidFill>
              </a:rPr>
              <a:t>?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DB0C761-7014-4161-8E22-7430836FFA0F}"/>
              </a:ext>
            </a:extLst>
          </p:cNvPr>
          <p:cNvSpPr txBox="1"/>
          <p:nvPr/>
        </p:nvSpPr>
        <p:spPr>
          <a:xfrm>
            <a:off x="6311918" y="2177159"/>
            <a:ext cx="18391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These equations don't match! </a:t>
            </a:r>
            <a:r>
              <a: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sym typeface="Wingdings" panose="05000000000000000000" pitchFamily="2" charset="2"/>
              </a:rPr>
              <a:t></a:t>
            </a:r>
            <a:endParaRPr lang="en-US" dirty="0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EA76C32E-96FA-473D-B6B0-1164299DD719}"/>
              </a:ext>
            </a:extLst>
          </p:cNvPr>
          <p:cNvCxnSpPr>
            <a:stCxn id="18" idx="3"/>
            <a:endCxn id="13" idx="3"/>
          </p:cNvCxnSpPr>
          <p:nvPr/>
        </p:nvCxnSpPr>
        <p:spPr>
          <a:xfrm>
            <a:off x="5354522" y="1940544"/>
            <a:ext cx="1876994" cy="4125581"/>
          </a:xfrm>
          <a:prstGeom prst="bentConnector3">
            <a:avLst>
              <a:gd name="adj1" fmla="val 167181"/>
            </a:avLst>
          </a:prstGeom>
          <a:ln w="3810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D5856CC1-423C-4382-9100-0ED16EBE5FF4}"/>
              </a:ext>
            </a:extLst>
          </p:cNvPr>
          <p:cNvSpPr/>
          <p:nvPr/>
        </p:nvSpPr>
        <p:spPr>
          <a:xfrm>
            <a:off x="5142925" y="2711018"/>
            <a:ext cx="249395" cy="297674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E06685AC-EF18-4E0F-9526-7ECB1E4FB3F1}"/>
              </a:ext>
            </a:extLst>
          </p:cNvPr>
          <p:cNvCxnSpPr>
            <a:cxnSpLocks/>
            <a:stCxn id="15" idx="2"/>
            <a:endCxn id="17" idx="0"/>
          </p:cNvCxnSpPr>
          <p:nvPr/>
        </p:nvCxnSpPr>
        <p:spPr>
          <a:xfrm rot="16200000" flipH="1">
            <a:off x="3553216" y="996611"/>
            <a:ext cx="405968" cy="3022846"/>
          </a:xfrm>
          <a:prstGeom prst="bentConnector3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52D78EAA-FCFC-4CA5-8362-C78F99C7B32B}"/>
              </a:ext>
            </a:extLst>
          </p:cNvPr>
          <p:cNvSpPr txBox="1"/>
          <p:nvPr/>
        </p:nvSpPr>
        <p:spPr>
          <a:xfrm>
            <a:off x="202220" y="4922606"/>
            <a:ext cx="269803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Because a standing wave is the </a:t>
            </a:r>
            <a:r>
              <a:rPr lang="en-US" sz="1600" b="1" dirty="0">
                <a:solidFill>
                  <a:srgbClr val="00B050"/>
                </a:solidFill>
              </a:rPr>
              <a:t>superposition</a:t>
            </a:r>
            <a:r>
              <a:rPr lang="en-US" sz="1600" dirty="0"/>
              <a:t> of two </a:t>
            </a:r>
            <a:r>
              <a:rPr lang="en-US" sz="1600" i="1" dirty="0"/>
              <a:t>similar</a:t>
            </a:r>
            <a:r>
              <a:rPr lang="en-US" sz="1600" dirty="0"/>
              <a:t> waves (one moving forward and one moving backward) we want a </a:t>
            </a:r>
            <a:r>
              <a:rPr lang="en-US" sz="1600" b="1" dirty="0">
                <a:solidFill>
                  <a:srgbClr val="FF0000"/>
                </a:solidFill>
              </a:rPr>
              <a:t>single</a:t>
            </a:r>
            <a:r>
              <a:rPr lang="en-US" sz="1600" dirty="0"/>
              <a:t> differential equation that can describe </a:t>
            </a:r>
            <a:r>
              <a:rPr lang="en-US" sz="1600" b="1" dirty="0">
                <a:solidFill>
                  <a:srgbClr val="0070C0"/>
                </a:solidFill>
              </a:rPr>
              <a:t>both</a:t>
            </a:r>
            <a:r>
              <a:rPr lang="en-US" sz="1600" dirty="0"/>
              <a:t> wave directions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725E90B-17F3-482E-880B-1BC8BB397A54}"/>
              </a:ext>
            </a:extLst>
          </p:cNvPr>
          <p:cNvSpPr/>
          <p:nvPr/>
        </p:nvSpPr>
        <p:spPr>
          <a:xfrm>
            <a:off x="2091128" y="2121108"/>
            <a:ext cx="307298" cy="1839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6B96E4D-D4FF-57D8-8B82-041A73434002}"/>
              </a:ext>
            </a:extLst>
          </p:cNvPr>
          <p:cNvSpPr/>
          <p:nvPr/>
        </p:nvSpPr>
        <p:spPr>
          <a:xfrm>
            <a:off x="4507705" y="1852614"/>
            <a:ext cx="211933" cy="20240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664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000"/>
                            </p:stCondLst>
                            <p:childTnLst>
                              <p:par>
                                <p:cTn id="8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2" grpId="0"/>
      <p:bldP spid="11" grpId="0"/>
      <p:bldP spid="13" grpId="0"/>
      <p:bldP spid="3" grpId="0"/>
      <p:bldP spid="20" grpId="0"/>
      <p:bldP spid="17" grpId="0" animBg="1"/>
      <p:bldP spid="22" grpId="0"/>
      <p:bldP spid="5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Classic Wave Equation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946EA6E-9BC9-4E91-B5D5-51D9842BE252}"/>
                  </a:ext>
                </a:extLst>
              </p:cNvPr>
              <p:cNvSpPr txBox="1"/>
              <p:nvPr/>
            </p:nvSpPr>
            <p:spPr>
              <a:xfrm>
                <a:off x="3341952" y="2711018"/>
                <a:ext cx="246009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946EA6E-9BC9-4E91-B5D5-51D9842BE2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1952" y="2711018"/>
                <a:ext cx="2460097" cy="276999"/>
              </a:xfrm>
              <a:prstGeom prst="rect">
                <a:avLst/>
              </a:prstGeom>
              <a:blipFill>
                <a:blip r:embed="rId3"/>
                <a:stretch>
                  <a:fillRect l="-198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3E86C55-A695-43EE-98E9-E07702507C3F}"/>
                  </a:ext>
                </a:extLst>
              </p:cNvPr>
              <p:cNvSpPr txBox="1"/>
              <p:nvPr/>
            </p:nvSpPr>
            <p:spPr>
              <a:xfrm>
                <a:off x="1891314" y="3319867"/>
                <a:ext cx="2562047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𝑠𝑖𝑛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𝑘𝑥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3E86C55-A695-43EE-98E9-E07702507C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1314" y="3319867"/>
                <a:ext cx="2562047" cy="55579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CC1A16D-8744-4E80-BB7D-56D42535933C}"/>
                  </a:ext>
                </a:extLst>
              </p:cNvPr>
              <p:cNvSpPr txBox="1"/>
              <p:nvPr/>
            </p:nvSpPr>
            <p:spPr>
              <a:xfrm>
                <a:off x="4791949" y="3319867"/>
                <a:ext cx="2479525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𝑘𝑥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CC1A16D-8744-4E80-BB7D-56D4253593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1949" y="3319867"/>
                <a:ext cx="2479525" cy="55579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DA7E7AA-49A1-4714-A027-052A57C289C4}"/>
                  </a:ext>
                </a:extLst>
              </p:cNvPr>
              <p:cNvSpPr txBox="1"/>
              <p:nvPr/>
            </p:nvSpPr>
            <p:spPr>
              <a:xfrm>
                <a:off x="4869278" y="4178400"/>
                <a:ext cx="2787301" cy="6279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𝑘𝑥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DA7E7AA-49A1-4714-A027-052A57C289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9278" y="4178400"/>
                <a:ext cx="2787301" cy="627992"/>
              </a:xfrm>
              <a:prstGeom prst="rect">
                <a:avLst/>
              </a:prstGeom>
              <a:blipFill>
                <a:blip r:embed="rId6"/>
                <a:stretch>
                  <a:fillRect b="-9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E700CB3-B552-4945-9A16-C41768B4BAFD}"/>
                  </a:ext>
                </a:extLst>
              </p:cNvPr>
              <p:cNvSpPr txBox="1"/>
              <p:nvPr/>
            </p:nvSpPr>
            <p:spPr>
              <a:xfrm>
                <a:off x="1638233" y="4214002"/>
                <a:ext cx="2748894" cy="6279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𝑘𝑥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E700CB3-B552-4945-9A16-C41768B4BA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8233" y="4214002"/>
                <a:ext cx="2748894" cy="62799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AAE6EAF-660D-4903-91D3-D02DF69DEDE8}"/>
                  </a:ext>
                </a:extLst>
              </p:cNvPr>
              <p:cNvSpPr txBox="1"/>
              <p:nvPr/>
            </p:nvSpPr>
            <p:spPr>
              <a:xfrm>
                <a:off x="3789478" y="5132600"/>
                <a:ext cx="1724318" cy="6279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AAE6EAF-660D-4903-91D3-D02DF69DED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9478" y="5132600"/>
                <a:ext cx="1724318" cy="62799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47CFFAD-8983-4D69-97B2-63380ACC9734}"/>
                  </a:ext>
                </a:extLst>
              </p:cNvPr>
              <p:cNvSpPr txBox="1"/>
              <p:nvPr/>
            </p:nvSpPr>
            <p:spPr>
              <a:xfrm>
                <a:off x="5921606" y="5754950"/>
                <a:ext cx="1652568" cy="6279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𝜈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47CFFAD-8983-4D69-97B2-63380ACC97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1606" y="5754950"/>
                <a:ext cx="1652568" cy="62799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AD4178C1-4048-4C06-93CF-FEC1AE10C503}"/>
              </a:ext>
            </a:extLst>
          </p:cNvPr>
          <p:cNvCxnSpPr>
            <a:stCxn id="12" idx="2"/>
            <a:endCxn id="11" idx="1"/>
          </p:cNvCxnSpPr>
          <p:nvPr/>
        </p:nvCxnSpPr>
        <p:spPr>
          <a:xfrm rot="16200000" flipH="1">
            <a:off x="3098778" y="4755896"/>
            <a:ext cx="604602" cy="776798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5555E442-3233-4223-891A-17FB3A9E8C38}"/>
              </a:ext>
            </a:extLst>
          </p:cNvPr>
          <p:cNvCxnSpPr>
            <a:stCxn id="10" idx="2"/>
            <a:endCxn id="11" idx="3"/>
          </p:cNvCxnSpPr>
          <p:nvPr/>
        </p:nvCxnSpPr>
        <p:spPr>
          <a:xfrm rot="5400000">
            <a:off x="5568261" y="4751928"/>
            <a:ext cx="640204" cy="749133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A2D702DB-F55E-4876-85C5-54CBDF8EDA81}"/>
              </a:ext>
            </a:extLst>
          </p:cNvPr>
          <p:cNvCxnSpPr>
            <a:cxnSpLocks/>
            <a:stCxn id="11" idx="2"/>
            <a:endCxn id="13" idx="1"/>
          </p:cNvCxnSpPr>
          <p:nvPr/>
        </p:nvCxnSpPr>
        <p:spPr>
          <a:xfrm rot="16200000" flipH="1">
            <a:off x="5132444" y="5279784"/>
            <a:ext cx="308354" cy="1269969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EBF72DB1-49CE-47BC-AB52-E1E1D3F6B764}"/>
              </a:ext>
            </a:extLst>
          </p:cNvPr>
          <p:cNvCxnSpPr>
            <a:cxnSpLocks/>
            <a:stCxn id="7" idx="1"/>
            <a:endCxn id="8" idx="0"/>
          </p:cNvCxnSpPr>
          <p:nvPr/>
        </p:nvCxnSpPr>
        <p:spPr>
          <a:xfrm rot="10800000" flipV="1">
            <a:off x="3172338" y="2849517"/>
            <a:ext cx="169614" cy="470349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D88A131A-2AE3-4E7F-83F5-8A9C320CC5DF}"/>
              </a:ext>
            </a:extLst>
          </p:cNvPr>
          <p:cNvCxnSpPr>
            <a:cxnSpLocks/>
            <a:stCxn id="7" idx="3"/>
            <a:endCxn id="9" idx="0"/>
          </p:cNvCxnSpPr>
          <p:nvPr/>
        </p:nvCxnSpPr>
        <p:spPr>
          <a:xfrm>
            <a:off x="5802049" y="2849518"/>
            <a:ext cx="229663" cy="470349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0467AA2-1AAF-4A27-9B03-196FAEEBC382}"/>
              </a:ext>
            </a:extLst>
          </p:cNvPr>
          <p:cNvSpPr txBox="1"/>
          <p:nvPr/>
        </p:nvSpPr>
        <p:spPr>
          <a:xfrm>
            <a:off x="3205419" y="1468581"/>
            <a:ext cx="26620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What if we use the </a:t>
            </a:r>
            <a:r>
              <a:rPr lang="en-US" b="1" dirty="0">
                <a:solidFill>
                  <a:srgbClr val="0070C0"/>
                </a:solidFill>
              </a:rPr>
              <a:t>2</a:t>
            </a:r>
            <a:r>
              <a:rPr lang="en-US" b="1" baseline="30000" dirty="0">
                <a:solidFill>
                  <a:srgbClr val="0070C0"/>
                </a:solidFill>
              </a:rPr>
              <a:t>nd</a:t>
            </a:r>
            <a:r>
              <a:rPr lang="en-US" dirty="0">
                <a:solidFill>
                  <a:srgbClr val="0070C0"/>
                </a:solidFill>
              </a:rPr>
              <a:t> partial derivatives?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83762FF-E084-4E0F-BDF9-8146A739F82F}"/>
              </a:ext>
            </a:extLst>
          </p:cNvPr>
          <p:cNvSpPr txBox="1"/>
          <p:nvPr/>
        </p:nvSpPr>
        <p:spPr>
          <a:xfrm>
            <a:off x="6510007" y="2518126"/>
            <a:ext cx="16523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A </a:t>
            </a:r>
            <a:r>
              <a:rPr lang="en-US" b="1" dirty="0">
                <a:solidFill>
                  <a:srgbClr val="0070C0"/>
                </a:solidFill>
              </a:rPr>
              <a:t>forward</a:t>
            </a:r>
            <a:r>
              <a:rPr lang="en-US" dirty="0">
                <a:solidFill>
                  <a:srgbClr val="0070C0"/>
                </a:solidFill>
              </a:rPr>
              <a:t> travelling wave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060BEF5-EA0A-4AD3-A139-F2950C00A7E9}"/>
              </a:ext>
            </a:extLst>
          </p:cNvPr>
          <p:cNvSpPr txBox="1"/>
          <p:nvPr/>
        </p:nvSpPr>
        <p:spPr>
          <a:xfrm>
            <a:off x="202220" y="4922606"/>
            <a:ext cx="269803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Because a standing wave is the </a:t>
            </a:r>
            <a:r>
              <a:rPr lang="en-US" sz="1600" b="1" dirty="0">
                <a:solidFill>
                  <a:srgbClr val="00B050"/>
                </a:solidFill>
              </a:rPr>
              <a:t>superposition</a:t>
            </a:r>
            <a:r>
              <a:rPr lang="en-US" sz="1600" dirty="0"/>
              <a:t> of two </a:t>
            </a:r>
            <a:r>
              <a:rPr lang="en-US" sz="1600" i="1" dirty="0"/>
              <a:t>similar</a:t>
            </a:r>
            <a:r>
              <a:rPr lang="en-US" sz="1600" dirty="0"/>
              <a:t> waves (one moving forward and one moving backward) we want a </a:t>
            </a:r>
            <a:r>
              <a:rPr lang="en-US" sz="1600" b="1" dirty="0">
                <a:solidFill>
                  <a:srgbClr val="FF0000"/>
                </a:solidFill>
              </a:rPr>
              <a:t>single</a:t>
            </a:r>
            <a:r>
              <a:rPr lang="en-US" sz="1600" dirty="0"/>
              <a:t> differential equation that can describe </a:t>
            </a:r>
            <a:r>
              <a:rPr lang="en-US" sz="1600" b="1" dirty="0">
                <a:solidFill>
                  <a:srgbClr val="0070C0"/>
                </a:solidFill>
              </a:rPr>
              <a:t>both</a:t>
            </a:r>
            <a:r>
              <a:rPr lang="en-US" sz="1600" dirty="0"/>
              <a:t> wave directions</a:t>
            </a:r>
          </a:p>
        </p:txBody>
      </p:sp>
    </p:spTree>
    <p:extLst>
      <p:ext uri="{BB962C8B-B14F-4D97-AF65-F5344CB8AC3E}">
        <p14:creationId xmlns:p14="http://schemas.microsoft.com/office/powerpoint/2010/main" val="2952331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2" grpId="0"/>
      <p:bldP spid="11" grpId="0"/>
      <p:bldP spid="13" grpId="0"/>
      <p:bldP spid="22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Classic Wave Equation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946EA6E-9BC9-4E91-B5D5-51D9842BE252}"/>
                  </a:ext>
                </a:extLst>
              </p:cNvPr>
              <p:cNvSpPr txBox="1"/>
              <p:nvPr/>
            </p:nvSpPr>
            <p:spPr>
              <a:xfrm>
                <a:off x="3341952" y="2711018"/>
                <a:ext cx="246009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946EA6E-9BC9-4E91-B5D5-51D9842BE2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1952" y="2711018"/>
                <a:ext cx="2460097" cy="276999"/>
              </a:xfrm>
              <a:prstGeom prst="rect">
                <a:avLst/>
              </a:prstGeom>
              <a:blipFill>
                <a:blip r:embed="rId3"/>
                <a:stretch>
                  <a:fillRect l="-198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3E86C55-A695-43EE-98E9-E07702507C3F}"/>
                  </a:ext>
                </a:extLst>
              </p:cNvPr>
              <p:cNvSpPr txBox="1"/>
              <p:nvPr/>
            </p:nvSpPr>
            <p:spPr>
              <a:xfrm>
                <a:off x="1891314" y="3319867"/>
                <a:ext cx="2645148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𝑠𝑖𝑛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3E86C55-A695-43EE-98E9-E07702507C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1314" y="3319867"/>
                <a:ext cx="2645148" cy="55579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CC1A16D-8744-4E80-BB7D-56D42535933C}"/>
                  </a:ext>
                </a:extLst>
              </p:cNvPr>
              <p:cNvSpPr txBox="1"/>
              <p:nvPr/>
            </p:nvSpPr>
            <p:spPr>
              <a:xfrm>
                <a:off x="4791949" y="3319867"/>
                <a:ext cx="2829301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CC1A16D-8744-4E80-BB7D-56D4253593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1949" y="3319867"/>
                <a:ext cx="2829301" cy="55579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DA7E7AA-49A1-4714-A027-052A57C289C4}"/>
                  </a:ext>
                </a:extLst>
              </p:cNvPr>
              <p:cNvSpPr txBox="1"/>
              <p:nvPr/>
            </p:nvSpPr>
            <p:spPr>
              <a:xfrm>
                <a:off x="4869278" y="4178400"/>
                <a:ext cx="2998898" cy="6279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DA7E7AA-49A1-4714-A027-052A57C289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9278" y="4178400"/>
                <a:ext cx="2998898" cy="627992"/>
              </a:xfrm>
              <a:prstGeom prst="rect">
                <a:avLst/>
              </a:prstGeom>
              <a:blipFill>
                <a:blip r:embed="rId6"/>
                <a:stretch>
                  <a:fillRect b="-9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E700CB3-B552-4945-9A16-C41768B4BAFD}"/>
                  </a:ext>
                </a:extLst>
              </p:cNvPr>
              <p:cNvSpPr txBox="1"/>
              <p:nvPr/>
            </p:nvSpPr>
            <p:spPr>
              <a:xfrm>
                <a:off x="1638233" y="4214002"/>
                <a:ext cx="2960490" cy="6279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E700CB3-B552-4945-9A16-C41768B4BA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8233" y="4214002"/>
                <a:ext cx="2960490" cy="62799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AAE6EAF-660D-4903-91D3-D02DF69DEDE8}"/>
                  </a:ext>
                </a:extLst>
              </p:cNvPr>
              <p:cNvSpPr txBox="1"/>
              <p:nvPr/>
            </p:nvSpPr>
            <p:spPr>
              <a:xfrm>
                <a:off x="3789478" y="5132600"/>
                <a:ext cx="1700594" cy="6279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AAE6EAF-660D-4903-91D3-D02DF69DED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9478" y="5132600"/>
                <a:ext cx="1700594" cy="62799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47CFFAD-8983-4D69-97B2-63380ACC9734}"/>
                  </a:ext>
                </a:extLst>
              </p:cNvPr>
              <p:cNvSpPr txBox="1"/>
              <p:nvPr/>
            </p:nvSpPr>
            <p:spPr>
              <a:xfrm>
                <a:off x="5921606" y="5754950"/>
                <a:ext cx="1650324" cy="6279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𝜈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47CFFAD-8983-4D69-97B2-63380ACC97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1606" y="5754950"/>
                <a:ext cx="1650324" cy="62799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AD4178C1-4048-4C06-93CF-FEC1AE10C503}"/>
              </a:ext>
            </a:extLst>
          </p:cNvPr>
          <p:cNvCxnSpPr>
            <a:stCxn id="12" idx="2"/>
            <a:endCxn id="11" idx="1"/>
          </p:cNvCxnSpPr>
          <p:nvPr/>
        </p:nvCxnSpPr>
        <p:spPr>
          <a:xfrm rot="16200000" flipH="1">
            <a:off x="3151677" y="4808795"/>
            <a:ext cx="604602" cy="671000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5555E442-3233-4223-891A-17FB3A9E8C38}"/>
              </a:ext>
            </a:extLst>
          </p:cNvPr>
          <p:cNvCxnSpPr>
            <a:stCxn id="10" idx="2"/>
            <a:endCxn id="11" idx="3"/>
          </p:cNvCxnSpPr>
          <p:nvPr/>
        </p:nvCxnSpPr>
        <p:spPr>
          <a:xfrm rot="5400000">
            <a:off x="5609298" y="4687167"/>
            <a:ext cx="640204" cy="878655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A2D702DB-F55E-4876-85C5-54CBDF8EDA81}"/>
              </a:ext>
            </a:extLst>
          </p:cNvPr>
          <p:cNvCxnSpPr>
            <a:cxnSpLocks/>
            <a:stCxn id="11" idx="2"/>
            <a:endCxn id="13" idx="1"/>
          </p:cNvCxnSpPr>
          <p:nvPr/>
        </p:nvCxnSpPr>
        <p:spPr>
          <a:xfrm rot="16200000" flipH="1">
            <a:off x="5126513" y="5273853"/>
            <a:ext cx="308354" cy="1281831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EBF72DB1-49CE-47BC-AB52-E1E1D3F6B764}"/>
              </a:ext>
            </a:extLst>
          </p:cNvPr>
          <p:cNvCxnSpPr>
            <a:cxnSpLocks/>
            <a:stCxn id="7" idx="1"/>
            <a:endCxn id="8" idx="0"/>
          </p:cNvCxnSpPr>
          <p:nvPr/>
        </p:nvCxnSpPr>
        <p:spPr>
          <a:xfrm rot="10800000" flipV="1">
            <a:off x="3213888" y="2849517"/>
            <a:ext cx="128064" cy="470349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D88A131A-2AE3-4E7F-83F5-8A9C320CC5DF}"/>
              </a:ext>
            </a:extLst>
          </p:cNvPr>
          <p:cNvCxnSpPr>
            <a:cxnSpLocks/>
            <a:stCxn id="7" idx="3"/>
            <a:endCxn id="9" idx="0"/>
          </p:cNvCxnSpPr>
          <p:nvPr/>
        </p:nvCxnSpPr>
        <p:spPr>
          <a:xfrm>
            <a:off x="5802049" y="2849518"/>
            <a:ext cx="404551" cy="470349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552FB1F-B66D-41A5-8DBB-C9B70B8176AD}"/>
                  </a:ext>
                </a:extLst>
              </p:cNvPr>
              <p:cNvSpPr txBox="1"/>
              <p:nvPr/>
            </p:nvSpPr>
            <p:spPr>
              <a:xfrm>
                <a:off x="3789478" y="1629369"/>
                <a:ext cx="1652568" cy="6279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𝜈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552FB1F-B66D-41A5-8DBB-C9B70B8176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9478" y="1629369"/>
                <a:ext cx="1652568" cy="62799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80467AA2-1AAF-4A27-9B03-196FAEEBC382}"/>
              </a:ext>
            </a:extLst>
          </p:cNvPr>
          <p:cNvSpPr txBox="1"/>
          <p:nvPr/>
        </p:nvSpPr>
        <p:spPr>
          <a:xfrm>
            <a:off x="515631" y="1468581"/>
            <a:ext cx="26620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Does this differential equation hold for a wave travelling </a:t>
            </a:r>
            <a:r>
              <a:rPr lang="en-US" b="1" dirty="0">
                <a:solidFill>
                  <a:srgbClr val="0070C0"/>
                </a:solidFill>
              </a:rPr>
              <a:t>backwards</a:t>
            </a:r>
            <a:r>
              <a:rPr lang="en-US" dirty="0">
                <a:solidFill>
                  <a:srgbClr val="0070C0"/>
                </a:solidFill>
              </a:rPr>
              <a:t>?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DB0C761-7014-4161-8E22-7430836FFA0F}"/>
              </a:ext>
            </a:extLst>
          </p:cNvPr>
          <p:cNvSpPr txBox="1"/>
          <p:nvPr/>
        </p:nvSpPr>
        <p:spPr>
          <a:xfrm>
            <a:off x="6311918" y="2177159"/>
            <a:ext cx="18391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These equations </a:t>
            </a:r>
            <a:r>
              <a:rPr lang="en-US" u="sng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match</a:t>
            </a:r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! </a:t>
            </a:r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  <a:sym typeface="Wingdings" panose="05000000000000000000" pitchFamily="2" charset="2"/>
              </a:rPr>
              <a:t></a:t>
            </a:r>
            <a:endParaRPr lang="en-US" dirty="0">
              <a:ln>
                <a:solidFill>
                  <a:srgbClr val="00B050"/>
                </a:solidFill>
              </a:ln>
              <a:solidFill>
                <a:srgbClr val="00B050"/>
              </a:solidFill>
            </a:endParaRPr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EA76C32E-96FA-473D-B6B0-1164299DD719}"/>
              </a:ext>
            </a:extLst>
          </p:cNvPr>
          <p:cNvCxnSpPr>
            <a:stCxn id="18" idx="3"/>
            <a:endCxn id="13" idx="3"/>
          </p:cNvCxnSpPr>
          <p:nvPr/>
        </p:nvCxnSpPr>
        <p:spPr>
          <a:xfrm>
            <a:off x="5442046" y="1943365"/>
            <a:ext cx="2129884" cy="4125581"/>
          </a:xfrm>
          <a:prstGeom prst="bentConnector3">
            <a:avLst>
              <a:gd name="adj1" fmla="val 145702"/>
            </a:avLst>
          </a:prstGeom>
          <a:ln w="38100">
            <a:solidFill>
              <a:srgbClr val="00B05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311D02C-4CA7-4A94-9506-32FF480CB969}"/>
              </a:ext>
            </a:extLst>
          </p:cNvPr>
          <p:cNvSpPr txBox="1"/>
          <p:nvPr/>
        </p:nvSpPr>
        <p:spPr>
          <a:xfrm>
            <a:off x="202220" y="4922606"/>
            <a:ext cx="269803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Because a standing wave is the </a:t>
            </a:r>
            <a:r>
              <a:rPr lang="en-US" sz="1600" b="1" dirty="0">
                <a:solidFill>
                  <a:srgbClr val="00B050"/>
                </a:solidFill>
              </a:rPr>
              <a:t>superposition</a:t>
            </a:r>
            <a:r>
              <a:rPr lang="en-US" sz="1600" dirty="0"/>
              <a:t> of two </a:t>
            </a:r>
            <a:r>
              <a:rPr lang="en-US" sz="1600" i="1" dirty="0"/>
              <a:t>similar</a:t>
            </a:r>
            <a:r>
              <a:rPr lang="en-US" sz="1600" dirty="0"/>
              <a:t> waves (one moving forward and one moving backward) we want a </a:t>
            </a:r>
            <a:r>
              <a:rPr lang="en-US" sz="1600" b="1" dirty="0">
                <a:solidFill>
                  <a:srgbClr val="FF0000"/>
                </a:solidFill>
              </a:rPr>
              <a:t>single</a:t>
            </a:r>
            <a:r>
              <a:rPr lang="en-US" sz="1600" dirty="0"/>
              <a:t> differential equation that can describe </a:t>
            </a:r>
            <a:r>
              <a:rPr lang="en-US" sz="1600" b="1" dirty="0">
                <a:solidFill>
                  <a:srgbClr val="0070C0"/>
                </a:solidFill>
              </a:rPr>
              <a:t>both</a:t>
            </a:r>
            <a:r>
              <a:rPr lang="en-US" sz="1600" dirty="0"/>
              <a:t> wave directions</a:t>
            </a:r>
          </a:p>
        </p:txBody>
      </p:sp>
    </p:spTree>
    <p:extLst>
      <p:ext uri="{BB962C8B-B14F-4D97-AF65-F5344CB8AC3E}">
        <p14:creationId xmlns:p14="http://schemas.microsoft.com/office/powerpoint/2010/main" val="893086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500"/>
                            </p:stCondLst>
                            <p:childTnLst>
                              <p:par>
                                <p:cTn id="5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2" grpId="0"/>
      <p:bldP spid="11" grpId="0"/>
      <p:bldP spid="13" grpId="0"/>
      <p:bldP spid="20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Classic Wave Equation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84</a:t>
            </a:fld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B18F4D3-09F5-4942-9341-646ED21565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5153" y="1756175"/>
            <a:ext cx="4830991" cy="257247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DB3A973-81FC-44C1-8487-BB1D063521A4}"/>
                  </a:ext>
                </a:extLst>
              </p:cNvPr>
              <p:cNvSpPr txBox="1"/>
              <p:nvPr/>
            </p:nvSpPr>
            <p:spPr>
              <a:xfrm>
                <a:off x="3543738" y="4792109"/>
                <a:ext cx="2056525" cy="6279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𝜈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DB3A973-81FC-44C1-8487-BB1D063521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3738" y="4792109"/>
                <a:ext cx="2056525" cy="62799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5B0E87DD-EC7E-4532-96FE-C4C6E752597D}"/>
              </a:ext>
            </a:extLst>
          </p:cNvPr>
          <p:cNvSpPr txBox="1"/>
          <p:nvPr/>
        </p:nvSpPr>
        <p:spPr>
          <a:xfrm>
            <a:off x="458688" y="2026750"/>
            <a:ext cx="300646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Because a standing wave is the </a:t>
            </a:r>
            <a:r>
              <a:rPr lang="en-US" b="1" dirty="0">
                <a:solidFill>
                  <a:srgbClr val="00B050"/>
                </a:solidFill>
              </a:rPr>
              <a:t>superposition</a:t>
            </a:r>
            <a:r>
              <a:rPr lang="en-US" dirty="0"/>
              <a:t> of two </a:t>
            </a:r>
            <a:r>
              <a:rPr lang="en-US" i="1" dirty="0"/>
              <a:t>similar</a:t>
            </a:r>
            <a:r>
              <a:rPr lang="en-US" dirty="0"/>
              <a:t> waves (one moving forward and one moving backward) we want a </a:t>
            </a:r>
            <a:r>
              <a:rPr lang="en-US" b="1" dirty="0">
                <a:solidFill>
                  <a:srgbClr val="FF0000"/>
                </a:solidFill>
              </a:rPr>
              <a:t>single</a:t>
            </a:r>
            <a:r>
              <a:rPr lang="en-US" dirty="0"/>
              <a:t> differential equation that can describe </a:t>
            </a:r>
            <a:r>
              <a:rPr lang="en-US" b="1" dirty="0">
                <a:solidFill>
                  <a:srgbClr val="0070C0"/>
                </a:solidFill>
              </a:rPr>
              <a:t>both</a:t>
            </a:r>
            <a:r>
              <a:rPr lang="en-US" dirty="0"/>
              <a:t> wave directions</a:t>
            </a:r>
          </a:p>
        </p:txBody>
      </p:sp>
    </p:spTree>
    <p:extLst>
      <p:ext uri="{BB962C8B-B14F-4D97-AF65-F5344CB8AC3E}">
        <p14:creationId xmlns:p14="http://schemas.microsoft.com/office/powerpoint/2010/main" val="161896510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PDEs Related to Wave Equation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DB3A973-81FC-44C1-8487-BB1D063521A4}"/>
                  </a:ext>
                </a:extLst>
              </p:cNvPr>
              <p:cNvSpPr txBox="1"/>
              <p:nvPr/>
            </p:nvSpPr>
            <p:spPr>
              <a:xfrm>
                <a:off x="628650" y="1678179"/>
                <a:ext cx="1309910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𝜈</m:t>
                              </m:r>
                            </m:den>
                          </m:f>
                        </m:e>
                      </m:d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DB3A973-81FC-44C1-8487-BB1D063521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1678179"/>
                <a:ext cx="1309910" cy="62235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FD2D882D-712C-4066-AE21-1195A7814B5B}"/>
              </a:ext>
            </a:extLst>
          </p:cNvPr>
          <p:cNvSpPr txBox="1"/>
          <p:nvPr/>
        </p:nvSpPr>
        <p:spPr>
          <a:xfrm>
            <a:off x="4055807" y="1678179"/>
            <a:ext cx="41372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Advection</a:t>
            </a:r>
            <a:r>
              <a:rPr lang="en-US" dirty="0"/>
              <a:t> equation – A "one way" wave that describes dispersion over time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7D6F54A-C9A6-40F5-B8AF-05DF84FD523C}"/>
              </a:ext>
            </a:extLst>
          </p:cNvPr>
          <p:cNvGrpSpPr/>
          <p:nvPr/>
        </p:nvGrpSpPr>
        <p:grpSpPr>
          <a:xfrm>
            <a:off x="628650" y="2788882"/>
            <a:ext cx="7564455" cy="923330"/>
            <a:chOff x="628650" y="2788882"/>
            <a:chExt cx="7564455" cy="92333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F1F65CED-B0BE-4D14-A54D-7991DD636D86}"/>
                    </a:ext>
                  </a:extLst>
                </p:cNvPr>
                <p:cNvSpPr txBox="1"/>
                <p:nvPr/>
              </p:nvSpPr>
              <p:spPr>
                <a:xfrm>
                  <a:off x="628650" y="2788882"/>
                  <a:ext cx="2841675" cy="55579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−6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p>
                            </m:sSup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F1F65CED-B0BE-4D14-A54D-7991DD636D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8650" y="2788882"/>
                  <a:ext cx="2841675" cy="555793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FCDAE9D-2065-4673-B05D-5D2DEFE8E830}"/>
                </a:ext>
              </a:extLst>
            </p:cNvPr>
            <p:cNvSpPr txBox="1"/>
            <p:nvPr/>
          </p:nvSpPr>
          <p:spPr>
            <a:xfrm>
              <a:off x="4055807" y="2788882"/>
              <a:ext cx="413729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err="1"/>
                <a:t>Korteweg</a:t>
              </a:r>
              <a:r>
                <a:rPr lang="en-US" b="1" dirty="0"/>
                <a:t>-de </a:t>
              </a:r>
              <a:r>
                <a:rPr lang="en-US" b="1" dirty="0" err="1"/>
                <a:t>Vreis</a:t>
              </a:r>
              <a:r>
                <a:rPr lang="en-US" b="1" dirty="0"/>
                <a:t> </a:t>
              </a:r>
              <a:r>
                <a:rPr lang="en-US" dirty="0"/>
                <a:t>equation – Models solitary waves (solitons) where the solutions </a:t>
              </a:r>
              <a:r>
                <a:rPr lang="en-US" i="1" dirty="0"/>
                <a:t>do not </a:t>
              </a:r>
              <a:r>
                <a:rPr lang="en-US" dirty="0"/>
                <a:t>obey superposition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7354B2D-2618-44CF-BBFF-0D0289E65478}"/>
              </a:ext>
            </a:extLst>
          </p:cNvPr>
          <p:cNvGrpSpPr/>
          <p:nvPr/>
        </p:nvGrpSpPr>
        <p:grpSpPr>
          <a:xfrm>
            <a:off x="628650" y="3923566"/>
            <a:ext cx="7564455" cy="923330"/>
            <a:chOff x="628650" y="3923566"/>
            <a:chExt cx="7564455" cy="92333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DBA148AD-E0D0-430F-83DA-951E48B8F4B8}"/>
                    </a:ext>
                  </a:extLst>
                </p:cNvPr>
                <p:cNvSpPr txBox="1"/>
                <p:nvPr/>
              </p:nvSpPr>
              <p:spPr>
                <a:xfrm>
                  <a:off x="628650" y="3923566"/>
                  <a:ext cx="1168397" cy="55579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DBA148AD-E0D0-430F-83DA-951E48B8F4B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8650" y="3923566"/>
                  <a:ext cx="1168397" cy="555793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057925E-491A-45EA-BABF-13B7813688F7}"/>
                </a:ext>
              </a:extLst>
            </p:cNvPr>
            <p:cNvSpPr txBox="1"/>
            <p:nvPr/>
          </p:nvSpPr>
          <p:spPr>
            <a:xfrm>
              <a:off x="4055807" y="3923566"/>
              <a:ext cx="413729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Heat </a:t>
              </a:r>
              <a:r>
                <a:rPr lang="en-US" dirty="0"/>
                <a:t>equation – Parabolic, so dissipative rather than oscillatory, exponential decay as a function of time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326EA60-75BF-4B24-966B-7E5D36D2A7B7}"/>
              </a:ext>
            </a:extLst>
          </p:cNvPr>
          <p:cNvGrpSpPr/>
          <p:nvPr/>
        </p:nvGrpSpPr>
        <p:grpSpPr>
          <a:xfrm>
            <a:off x="628650" y="5335249"/>
            <a:ext cx="7564455" cy="1200329"/>
            <a:chOff x="628650" y="5335249"/>
            <a:chExt cx="7564455" cy="120032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F3C897FF-028A-4095-8969-A90403251B0B}"/>
                    </a:ext>
                  </a:extLst>
                </p:cNvPr>
                <p:cNvSpPr txBox="1"/>
                <p:nvPr/>
              </p:nvSpPr>
              <p:spPr>
                <a:xfrm>
                  <a:off x="628650" y="5335249"/>
                  <a:ext cx="2395463" cy="55579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ℏ</m:t>
                        </m:r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m:rPr>
                                <m:sty m:val="p"/>
                              </m:rPr>
                              <a:rPr lang="el-GR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Ψ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ℏ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den>
                        </m:f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m:rPr>
                                <m:sty m:val="p"/>
                              </m:rPr>
                              <a:rPr lang="el-GR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Ψ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m:rPr>
                            <m:sty m:val="p"/>
                          </m:rPr>
                          <a:rPr lang="el-G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Ψ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F3C897FF-028A-4095-8969-A90403251B0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8650" y="5335249"/>
                  <a:ext cx="2395463" cy="555793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8882AC2-C950-46C9-85CC-B508DAC30A37}"/>
                </a:ext>
              </a:extLst>
            </p:cNvPr>
            <p:cNvSpPr txBox="1"/>
            <p:nvPr/>
          </p:nvSpPr>
          <p:spPr>
            <a:xfrm>
              <a:off x="4055807" y="5335249"/>
              <a:ext cx="413729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Schrödinger </a:t>
              </a:r>
              <a:r>
                <a:rPr lang="en-US" dirty="0"/>
                <a:t>equation – Oscillatory due to the complex wave function and it does not represent a physical location because it describes </a:t>
              </a:r>
              <a:r>
                <a:rPr lang="en-US" i="1" dirty="0"/>
                <a:t>probability amplitudes</a:t>
              </a:r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3AC19074-97F3-4B80-B061-0DEF9A866ACE}"/>
              </a:ext>
            </a:extLst>
          </p:cNvPr>
          <p:cNvSpPr/>
          <p:nvPr/>
        </p:nvSpPr>
        <p:spPr>
          <a:xfrm>
            <a:off x="604838" y="5531644"/>
            <a:ext cx="123825" cy="26193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10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Mechanical Waves On a String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86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32BA808-DAEB-4D8E-A8DE-5BC12245D7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927" y="1525789"/>
            <a:ext cx="3184071" cy="241662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85ADB31-42B7-467C-90CE-D170376A6A1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6786"/>
          <a:stretch/>
        </p:blipFill>
        <p:spPr>
          <a:xfrm>
            <a:off x="2085442" y="3869619"/>
            <a:ext cx="1949630" cy="251683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D5DB001-B482-46F5-AEB2-E4C51493461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1010"/>
          <a:stretch/>
        </p:blipFill>
        <p:spPr>
          <a:xfrm>
            <a:off x="4457643" y="1166721"/>
            <a:ext cx="2661296" cy="251177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3E80CF1-A3E2-4B9D-A909-0A283AA0F0D7}"/>
                  </a:ext>
                </a:extLst>
              </p:cNvPr>
              <p:cNvSpPr txBox="1"/>
              <p:nvPr/>
            </p:nvSpPr>
            <p:spPr>
              <a:xfrm>
                <a:off x="5281806" y="2910921"/>
                <a:ext cx="2102883" cy="5243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m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3E80CF1-A3E2-4B9D-A909-0A283AA0F0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1806" y="2910921"/>
                <a:ext cx="2102883" cy="52431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3F7E2EB-37EF-43DC-B40C-FD893569EFFA}"/>
                  </a:ext>
                </a:extLst>
              </p:cNvPr>
              <p:cNvSpPr txBox="1"/>
              <p:nvPr/>
            </p:nvSpPr>
            <p:spPr>
              <a:xfrm>
                <a:off x="5281806" y="3467185"/>
                <a:ext cx="2888098" cy="5992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unc>
                                    <m:func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func>
                                </m:e>
                              </m:func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3F7E2EB-37EF-43DC-B40C-FD893569EF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1806" y="3467185"/>
                <a:ext cx="2888098" cy="59920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153F47A3-5E89-4B4D-B7F0-CE1261A30262}"/>
              </a:ext>
            </a:extLst>
          </p:cNvPr>
          <p:cNvSpPr txBox="1"/>
          <p:nvPr/>
        </p:nvSpPr>
        <p:spPr>
          <a:xfrm>
            <a:off x="227506" y="1213269"/>
            <a:ext cx="158545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Total </a:t>
            </a:r>
            <a:r>
              <a:rPr lang="en-US" dirty="0"/>
              <a:t>force</a:t>
            </a:r>
          </a:p>
          <a:p>
            <a:pPr algn="ctr"/>
            <a:r>
              <a:rPr lang="en-US" dirty="0">
                <a:solidFill>
                  <a:srgbClr val="0070C0"/>
                </a:solidFill>
              </a:rPr>
              <a:t>(</a:t>
            </a:r>
            <a:r>
              <a:rPr lang="en-US" b="1" dirty="0">
                <a:solidFill>
                  <a:srgbClr val="0070C0"/>
                </a:solidFill>
              </a:rPr>
              <a:t>T = tension</a:t>
            </a:r>
            <a:r>
              <a:rPr lang="en-US" dirty="0">
                <a:solidFill>
                  <a:srgbClr val="0070C0"/>
                </a:solidFill>
              </a:rPr>
              <a:t>) must balance, as string does not break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F2B3799-7A58-49E0-ADF1-35CEE8CC8A8D}"/>
              </a:ext>
            </a:extLst>
          </p:cNvPr>
          <p:cNvSpPr txBox="1"/>
          <p:nvPr/>
        </p:nvSpPr>
        <p:spPr>
          <a:xfrm>
            <a:off x="331838" y="4490399"/>
            <a:ext cx="15854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The string does not move in the</a:t>
            </a:r>
          </a:p>
          <a:p>
            <a:pPr algn="ctr"/>
            <a:r>
              <a:rPr lang="en-US" b="1" dirty="0">
                <a:solidFill>
                  <a:srgbClr val="0070C0"/>
                </a:solidFill>
              </a:rPr>
              <a:t>x-direction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9C8733F-FACB-47B4-A9CF-EEECD053E475}"/>
                  </a:ext>
                </a:extLst>
              </p:cNvPr>
              <p:cNvSpPr txBox="1"/>
              <p:nvPr/>
            </p:nvSpPr>
            <p:spPr>
              <a:xfrm>
                <a:off x="5289916" y="4221322"/>
                <a:ext cx="2618153" cy="5992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tan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tan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func>
                            </m:e>
                          </m:func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9C8733F-FACB-47B4-A9CF-EEECD053E4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9916" y="4221322"/>
                <a:ext cx="2618153" cy="599203"/>
              </a:xfrm>
              <a:prstGeom prst="rect">
                <a:avLst/>
              </a:prstGeom>
              <a:blipFill>
                <a:blip r:embed="rId8"/>
                <a:stretch>
                  <a:fillRect l="-2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CDABAAC-A223-4D0A-ACE4-2EB166D6995D}"/>
                  </a:ext>
                </a:extLst>
              </p:cNvPr>
              <p:cNvSpPr txBox="1"/>
              <p:nvPr/>
            </p:nvSpPr>
            <p:spPr>
              <a:xfrm>
                <a:off x="5289916" y="4975459"/>
                <a:ext cx="1678408" cy="6279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den>
                      </m:f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d>
                        <m:dPr>
                          <m:ctrl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l-G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𝑑𝑦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𝑑𝑥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CDABAAC-A223-4D0A-ACE4-2EB166D699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9916" y="4975459"/>
                <a:ext cx="1678408" cy="627992"/>
              </a:xfrm>
              <a:prstGeom prst="rect">
                <a:avLst/>
              </a:prstGeom>
              <a:blipFill>
                <a:blip r:embed="rId9"/>
                <a:stretch>
                  <a:fillRect l="-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E655323-B09A-47B3-83F9-EC4961D63290}"/>
                  </a:ext>
                </a:extLst>
              </p:cNvPr>
              <p:cNvSpPr txBox="1"/>
              <p:nvPr/>
            </p:nvSpPr>
            <p:spPr>
              <a:xfrm>
                <a:off x="5281806" y="5801796"/>
                <a:ext cx="1521442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den>
                          </m:f>
                        </m:e>
                      </m:d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E655323-B09A-47B3-83F9-EC4961D632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1806" y="5801796"/>
                <a:ext cx="1521442" cy="55579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CC6CC1C-6191-4C4C-9D98-41965365B4A9}"/>
                  </a:ext>
                </a:extLst>
              </p:cNvPr>
              <p:cNvSpPr txBox="1"/>
              <p:nvPr/>
            </p:nvSpPr>
            <p:spPr>
              <a:xfrm>
                <a:off x="7428130" y="1285151"/>
                <a:ext cx="1177553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0070C0"/>
                    </a:solidFill>
                  </a:rPr>
                  <a:t>String has uniform density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CC6CC1C-6191-4C4C-9D98-41965365B4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8130" y="1285151"/>
                <a:ext cx="1177553" cy="923330"/>
              </a:xfrm>
              <a:prstGeom prst="rect">
                <a:avLst/>
              </a:prstGeom>
              <a:blipFill>
                <a:blip r:embed="rId11"/>
                <a:stretch>
                  <a:fillRect l="-1554" t="-3974" r="-4663" b="-9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F0155CC5-F154-4450-BD48-5FAADC901245}"/>
              </a:ext>
            </a:extLst>
          </p:cNvPr>
          <p:cNvSpPr txBox="1"/>
          <p:nvPr/>
        </p:nvSpPr>
        <p:spPr>
          <a:xfrm>
            <a:off x="6925879" y="4028423"/>
            <a:ext cx="1779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Small Angle Identity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B20A642-CB92-4D09-A97D-2A55DDF7CCCA}"/>
                  </a:ext>
                </a:extLst>
              </p:cNvPr>
              <p:cNvSpPr txBox="1"/>
              <p:nvPr/>
            </p:nvSpPr>
            <p:spPr>
              <a:xfrm>
                <a:off x="7356286" y="2861608"/>
                <a:ext cx="1597068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rgbClr val="FF0000"/>
                    </a:solidFill>
                  </a:rPr>
                  <a:t>Over a small displacement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US" sz="1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B20A642-CB92-4D09-A97D-2A55DDF7CC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6286" y="2861608"/>
                <a:ext cx="1597068" cy="738664"/>
              </a:xfrm>
              <a:prstGeom prst="rect">
                <a:avLst/>
              </a:prstGeom>
              <a:blipFill>
                <a:blip r:embed="rId12"/>
                <a:stretch>
                  <a:fillRect t="-8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A2CE68A3-8D01-4F3C-986B-F622C2F3E56C}"/>
              </a:ext>
            </a:extLst>
          </p:cNvPr>
          <p:cNvSpPr txBox="1"/>
          <p:nvPr/>
        </p:nvSpPr>
        <p:spPr>
          <a:xfrm>
            <a:off x="7069637" y="4869222"/>
            <a:ext cx="177945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Tangent difference is the change in string’s slope over the displacement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4995464-5190-4A0E-873D-DF89C02FFE4C}"/>
              </a:ext>
            </a:extLst>
          </p:cNvPr>
          <p:cNvSpPr/>
          <p:nvPr/>
        </p:nvSpPr>
        <p:spPr>
          <a:xfrm>
            <a:off x="5186966" y="5773133"/>
            <a:ext cx="1678408" cy="67140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3215E09-1F9D-483D-AA37-67BA5BCEE3A8}"/>
              </a:ext>
            </a:extLst>
          </p:cNvPr>
          <p:cNvSpPr txBox="1"/>
          <p:nvPr/>
        </p:nvSpPr>
        <p:spPr>
          <a:xfrm>
            <a:off x="7046127" y="5935951"/>
            <a:ext cx="1779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Rewrite equation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1A0D801-973A-46D2-B88F-48E21D644DFF}"/>
                  </a:ext>
                </a:extLst>
              </p:cNvPr>
              <p:cNvSpPr txBox="1"/>
              <p:nvPr/>
            </p:nvSpPr>
            <p:spPr>
              <a:xfrm>
                <a:off x="4242326" y="5970334"/>
                <a:ext cx="61773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b="0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r>
                        <a:rPr lang="en-US" b="0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dirty="0">
                  <a:ln>
                    <a:solidFill>
                      <a:srgbClr val="7030A0"/>
                    </a:solidFill>
                  </a:ln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1A0D801-973A-46D2-B88F-48E21D644D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2326" y="5970334"/>
                <a:ext cx="617733" cy="276999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22047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 animBg="1"/>
      <p:bldP spid="26" grpId="0"/>
      <p:bldP spid="3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Finite Differences with Partial Derivatives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2FC25E69-8FD1-4AE8-A39B-D6C51432D428}"/>
                  </a:ext>
                </a:extLst>
              </p:cNvPr>
              <p:cNvSpPr txBox="1"/>
              <p:nvPr/>
            </p:nvSpPr>
            <p:spPr>
              <a:xfrm>
                <a:off x="1971368" y="3477808"/>
                <a:ext cx="3418565" cy="62497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box>
                                <m:box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boxPr>
                                <m:e>
                                  <m:argPr>
                                    <m:argSz m:val="-1"/>
                                  </m:argPr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box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box>
                                <m:box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boxPr>
                                <m:e>
                                  <m:argPr>
                                    <m:argSz m:val="-1"/>
                                  </m:argPr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box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2FC25E69-8FD1-4AE8-A39B-D6C51432D4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1368" y="3477808"/>
                <a:ext cx="3418565" cy="62497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63DDD6C-7C95-4B11-ACD0-925ED32E5351}"/>
                  </a:ext>
                </a:extLst>
              </p:cNvPr>
              <p:cNvSpPr txBox="1"/>
              <p:nvPr/>
            </p:nvSpPr>
            <p:spPr>
              <a:xfrm>
                <a:off x="1971368" y="1542943"/>
                <a:ext cx="2456698" cy="5375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</m:num>
                        <m:den>
                          <m:r>
                            <m:rPr>
                              <m:sty m:val="p"/>
                            </m:r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63DDD6C-7C95-4B11-ACD0-925ED32E53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1368" y="1542943"/>
                <a:ext cx="2456698" cy="53751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4BF65C1-861F-48B2-AC83-57312998CEBC}"/>
                  </a:ext>
                </a:extLst>
              </p:cNvPr>
              <p:cNvSpPr txBox="1"/>
              <p:nvPr/>
            </p:nvSpPr>
            <p:spPr>
              <a:xfrm>
                <a:off x="4997245" y="1603728"/>
                <a:ext cx="2857601" cy="4159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Centered on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box>
                          <m:box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boxPr>
                          <m:e>
                            <m:argPr>
                              <m:argSz m:val="-1"/>
                            </m:argPr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box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Right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4BF65C1-861F-48B2-AC83-57312998CE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7245" y="1603728"/>
                <a:ext cx="2857601" cy="415948"/>
              </a:xfrm>
              <a:prstGeom prst="rect">
                <a:avLst/>
              </a:prstGeom>
              <a:blipFill>
                <a:blip r:embed="rId5"/>
                <a:stretch>
                  <a:fillRect l="-1919" t="-1471" r="-1919" b="-17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0" name="Group 29">
            <a:extLst>
              <a:ext uri="{FF2B5EF4-FFF2-40B4-BE49-F238E27FC236}">
                <a16:creationId xmlns:a16="http://schemas.microsoft.com/office/drawing/2014/main" id="{02B40E57-4985-44C7-B2EE-FE9CBBFBC994}"/>
              </a:ext>
            </a:extLst>
          </p:cNvPr>
          <p:cNvGrpSpPr/>
          <p:nvPr/>
        </p:nvGrpSpPr>
        <p:grpSpPr>
          <a:xfrm>
            <a:off x="1971368" y="2449590"/>
            <a:ext cx="5883478" cy="537519"/>
            <a:chOff x="2644878" y="3044427"/>
            <a:chExt cx="5883478" cy="53751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22D07834-5932-4790-89BD-333B09DACE27}"/>
                    </a:ext>
                  </a:extLst>
                </p:cNvPr>
                <p:cNvSpPr txBox="1"/>
                <p:nvPr/>
              </p:nvSpPr>
              <p:spPr>
                <a:xfrm>
                  <a:off x="2644878" y="3044427"/>
                  <a:ext cx="2456698" cy="53751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d>
                          </m:num>
                          <m:den>
                            <m:r>
                              <m:rPr>
                                <m:sty m:val="p"/>
                              </m:rPr>
                              <a:rPr lang="el-G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22D07834-5932-4790-89BD-333B09DACE2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44878" y="3044427"/>
                  <a:ext cx="2456698" cy="537519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29CA00F5-5DB1-4099-A41A-C8C2F904D094}"/>
                    </a:ext>
                  </a:extLst>
                </p:cNvPr>
                <p:cNvSpPr txBox="1"/>
                <p:nvPr/>
              </p:nvSpPr>
              <p:spPr>
                <a:xfrm>
                  <a:off x="5670755" y="3105212"/>
                  <a:ext cx="2857601" cy="41594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Centered on </a:t>
                  </a:r>
                  <a14:m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box>
                            <m:box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boxPr>
                            <m:e>
                              <m:argPr>
                                <m:argSz m:val="-1"/>
                              </m:argP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box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</m:oMath>
                  </a14:m>
                  <a:r>
                    <a:rPr lang="en-US" dirty="0"/>
                    <a:t> Left</a:t>
                  </a:r>
                </a:p>
              </p:txBody>
            </p:sp>
          </mc:Choice>
          <mc:Fallback xmlns="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29CA00F5-5DB1-4099-A41A-C8C2F904D09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70755" y="3105212"/>
                  <a:ext cx="2857601" cy="415948"/>
                </a:xfrm>
                <a:prstGeom prst="rect">
                  <a:avLst/>
                </a:prstGeom>
                <a:blipFill>
                  <a:blip r:embed="rId7"/>
                  <a:stretch>
                    <a:fillRect l="-1919" t="-2941" b="-1764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42BBE16-0A24-4E5D-913F-CD8A89B6FF03}"/>
                  </a:ext>
                </a:extLst>
              </p:cNvPr>
              <p:cNvSpPr txBox="1"/>
              <p:nvPr/>
            </p:nvSpPr>
            <p:spPr>
              <a:xfrm>
                <a:off x="1971368" y="4544502"/>
                <a:ext cx="5174430" cy="62497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+1,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</m:d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−1,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</m:d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42BBE16-0A24-4E5D-913F-CD8A89B6FF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1368" y="4544502"/>
                <a:ext cx="5174430" cy="62497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3D121CF9-7374-4330-8159-6F5BB837903B}"/>
                  </a:ext>
                </a:extLst>
              </p:cNvPr>
              <p:cNvSpPr txBox="1"/>
              <p:nvPr/>
            </p:nvSpPr>
            <p:spPr>
              <a:xfrm>
                <a:off x="1971368" y="5611196"/>
                <a:ext cx="3963393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+1,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3D121CF9-7374-4330-8159-6F5BB83790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1368" y="5611196"/>
                <a:ext cx="3963393" cy="55579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D4D3DF4-5323-498D-8F42-305042EF6948}"/>
                  </a:ext>
                </a:extLst>
              </p:cNvPr>
              <p:cNvSpPr txBox="1"/>
              <p:nvPr/>
            </p:nvSpPr>
            <p:spPr>
              <a:xfrm>
                <a:off x="471948" y="2103862"/>
                <a:ext cx="1062976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rgbClr val="0070C0"/>
                    </a:solidFill>
                  </a:rPr>
                  <a:t>Location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  <a:p>
                <a:pPr algn="ctr"/>
                <a:endParaRPr lang="en-US" dirty="0">
                  <a:solidFill>
                    <a:srgbClr val="0070C0"/>
                  </a:solidFill>
                </a:endParaRPr>
              </a:p>
              <a:p>
                <a:pPr algn="ctr"/>
                <a:r>
                  <a:rPr lang="en-US" b="1" dirty="0">
                    <a:solidFill>
                      <a:srgbClr val="0070C0"/>
                    </a:solidFill>
                  </a:rPr>
                  <a:t>Time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D4D3DF4-5323-498D-8F42-305042EF69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948" y="2103862"/>
                <a:ext cx="1062976" cy="1477328"/>
              </a:xfrm>
              <a:prstGeom prst="rect">
                <a:avLst/>
              </a:prstGeom>
              <a:blipFill>
                <a:blip r:embed="rId10"/>
                <a:stretch>
                  <a:fillRect l="-1714" t="-2066" r="-1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64D79598-4B63-4374-AACF-4FEA0E894775}"/>
              </a:ext>
            </a:extLst>
          </p:cNvPr>
          <p:cNvSpPr/>
          <p:nvPr/>
        </p:nvSpPr>
        <p:spPr>
          <a:xfrm>
            <a:off x="2113613" y="1873770"/>
            <a:ext cx="187377" cy="28105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8594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5" grpId="0"/>
      <p:bldP spid="46" grpId="0"/>
      <p:bldP spid="47" grpId="0"/>
      <p:bldP spid="34" grpId="0"/>
      <p:bldP spid="6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Finite Differences with Partial Derivatives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2FC25E69-8FD1-4AE8-A39B-D6C51432D428}"/>
                  </a:ext>
                </a:extLst>
              </p:cNvPr>
              <p:cNvSpPr txBox="1"/>
              <p:nvPr/>
            </p:nvSpPr>
            <p:spPr>
              <a:xfrm>
                <a:off x="1971368" y="3477808"/>
                <a:ext cx="3507692" cy="62497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den>
                          </m:f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box>
                                <m:box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boxPr>
                                <m:e>
                                  <m:argPr>
                                    <m:argSz m:val="-1"/>
                                  </m:argPr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box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den>
                          </m:f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box>
                                <m:box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boxPr>
                                <m:e>
                                  <m:argPr>
                                    <m:argSz m:val="-1"/>
                                  </m:argPr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box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2FC25E69-8FD1-4AE8-A39B-D6C51432D4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1368" y="3477808"/>
                <a:ext cx="3507692" cy="62497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63DDD6C-7C95-4B11-ACD0-925ED32E5351}"/>
                  </a:ext>
                </a:extLst>
              </p:cNvPr>
              <p:cNvSpPr txBox="1"/>
              <p:nvPr/>
            </p:nvSpPr>
            <p:spPr>
              <a:xfrm>
                <a:off x="1971368" y="1542943"/>
                <a:ext cx="2543260" cy="5375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</m:num>
                        <m:den>
                          <m:r>
                            <m:rPr>
                              <m:sty m:val="p"/>
                            </m:r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63DDD6C-7C95-4B11-ACD0-925ED32E53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1368" y="1542943"/>
                <a:ext cx="2543260" cy="53751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4BF65C1-861F-48B2-AC83-57312998CEBC}"/>
                  </a:ext>
                </a:extLst>
              </p:cNvPr>
              <p:cNvSpPr txBox="1"/>
              <p:nvPr/>
            </p:nvSpPr>
            <p:spPr>
              <a:xfrm>
                <a:off x="4997245" y="1603728"/>
                <a:ext cx="3067463" cy="4159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Centered on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box>
                          <m:box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boxPr>
                          <m:e>
                            <m:argPr>
                              <m:argSz m:val="-1"/>
                            </m:argPr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box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Next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4BF65C1-861F-48B2-AC83-57312998CE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7245" y="1603728"/>
                <a:ext cx="3067463" cy="415948"/>
              </a:xfrm>
              <a:prstGeom prst="rect">
                <a:avLst/>
              </a:prstGeom>
              <a:blipFill>
                <a:blip r:embed="rId5"/>
                <a:stretch>
                  <a:fillRect l="-1789" t="-1471" b="-17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0" name="Group 29">
            <a:extLst>
              <a:ext uri="{FF2B5EF4-FFF2-40B4-BE49-F238E27FC236}">
                <a16:creationId xmlns:a16="http://schemas.microsoft.com/office/drawing/2014/main" id="{02B40E57-4985-44C7-B2EE-FE9CBBFBC994}"/>
              </a:ext>
            </a:extLst>
          </p:cNvPr>
          <p:cNvGrpSpPr/>
          <p:nvPr/>
        </p:nvGrpSpPr>
        <p:grpSpPr>
          <a:xfrm>
            <a:off x="1971368" y="2449590"/>
            <a:ext cx="6168291" cy="537519"/>
            <a:chOff x="2644878" y="3044427"/>
            <a:chExt cx="6168291" cy="53751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22D07834-5932-4790-89BD-333B09DACE27}"/>
                    </a:ext>
                  </a:extLst>
                </p:cNvPr>
                <p:cNvSpPr txBox="1"/>
                <p:nvPr/>
              </p:nvSpPr>
              <p:spPr>
                <a:xfrm>
                  <a:off x="2644878" y="3044427"/>
                  <a:ext cx="2456698" cy="53751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num>
                          <m:den>
                            <m:r>
                              <m:rPr>
                                <m:sty m:val="p"/>
                              </m:rPr>
                              <a:rPr lang="el-G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22D07834-5932-4790-89BD-333B09DACE2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44878" y="3044427"/>
                  <a:ext cx="2456698" cy="537519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29CA00F5-5DB1-4099-A41A-C8C2F904D094}"/>
                    </a:ext>
                  </a:extLst>
                </p:cNvPr>
                <p:cNvSpPr txBox="1"/>
                <p:nvPr/>
              </p:nvSpPr>
              <p:spPr>
                <a:xfrm>
                  <a:off x="5670755" y="3105212"/>
                  <a:ext cx="3142414" cy="41594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Centered on </a:t>
                  </a:r>
                  <a14:m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box>
                            <m:box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boxPr>
                            <m:e>
                              <m:argPr>
                                <m:argSz m:val="-1"/>
                              </m:argP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box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</m:oMath>
                  </a14:m>
                  <a:r>
                    <a:rPr lang="en-US" dirty="0"/>
                    <a:t> Prior</a:t>
                  </a:r>
                </a:p>
              </p:txBody>
            </p:sp>
          </mc:Choice>
          <mc:Fallback xmlns="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29CA00F5-5DB1-4099-A41A-C8C2F904D09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70755" y="3105212"/>
                  <a:ext cx="3142414" cy="415948"/>
                </a:xfrm>
                <a:prstGeom prst="rect">
                  <a:avLst/>
                </a:prstGeom>
                <a:blipFill>
                  <a:blip r:embed="rId7"/>
                  <a:stretch>
                    <a:fillRect l="-1748" t="-2941" b="-1764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42BBE16-0A24-4E5D-913F-CD8A89B6FF03}"/>
                  </a:ext>
                </a:extLst>
              </p:cNvPr>
              <p:cNvSpPr txBox="1"/>
              <p:nvPr/>
            </p:nvSpPr>
            <p:spPr>
              <a:xfrm>
                <a:off x="1971368" y="4544502"/>
                <a:ext cx="5141023" cy="62497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</m:d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42BBE16-0A24-4E5D-913F-CD8A89B6FF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1368" y="4544502"/>
                <a:ext cx="5141023" cy="62497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3D121CF9-7374-4330-8159-6F5BB837903B}"/>
                  </a:ext>
                </a:extLst>
              </p:cNvPr>
              <p:cNvSpPr txBox="1"/>
              <p:nvPr/>
            </p:nvSpPr>
            <p:spPr>
              <a:xfrm>
                <a:off x="1971368" y="5611196"/>
                <a:ext cx="3963393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3D121CF9-7374-4330-8159-6F5BB83790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1368" y="5611196"/>
                <a:ext cx="3963393" cy="55579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5CDB830-EC00-4DAD-B0FD-4340D6F78811}"/>
                  </a:ext>
                </a:extLst>
              </p:cNvPr>
              <p:cNvSpPr txBox="1"/>
              <p:nvPr/>
            </p:nvSpPr>
            <p:spPr>
              <a:xfrm>
                <a:off x="471948" y="2103862"/>
                <a:ext cx="1062976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rgbClr val="0070C0"/>
                    </a:solidFill>
                  </a:rPr>
                  <a:t>Location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  <a:p>
                <a:pPr algn="ctr"/>
                <a:endParaRPr lang="en-US" dirty="0">
                  <a:solidFill>
                    <a:srgbClr val="0070C0"/>
                  </a:solidFill>
                </a:endParaRPr>
              </a:p>
              <a:p>
                <a:pPr algn="ctr"/>
                <a:r>
                  <a:rPr lang="en-US" b="1" dirty="0">
                    <a:solidFill>
                      <a:srgbClr val="0070C0"/>
                    </a:solidFill>
                  </a:rPr>
                  <a:t>Time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5CDB830-EC00-4DAD-B0FD-4340D6F788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948" y="2103862"/>
                <a:ext cx="1062976" cy="1477328"/>
              </a:xfrm>
              <a:prstGeom prst="rect">
                <a:avLst/>
              </a:prstGeom>
              <a:blipFill>
                <a:blip r:embed="rId10"/>
                <a:stretch>
                  <a:fillRect l="-1714" t="-2066" r="-1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5DB30ED2-C9EA-4A29-8E11-9B69B17312F2}"/>
              </a:ext>
            </a:extLst>
          </p:cNvPr>
          <p:cNvSpPr/>
          <p:nvPr/>
        </p:nvSpPr>
        <p:spPr>
          <a:xfrm>
            <a:off x="2143593" y="1873770"/>
            <a:ext cx="187377" cy="28105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913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5" grpId="0"/>
      <p:bldP spid="46" grpId="0"/>
      <p:bldP spid="47" grpId="0"/>
      <p:bldP spid="15" grpId="0"/>
      <p:bldP spid="13" grpId="0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Finite Differences with Partial Derivatives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4AA5D53-360C-41B1-AE7D-E67FBA08B6CF}"/>
                  </a:ext>
                </a:extLst>
              </p:cNvPr>
              <p:cNvSpPr txBox="1"/>
              <p:nvPr/>
            </p:nvSpPr>
            <p:spPr>
              <a:xfrm>
                <a:off x="3460575" y="1611214"/>
                <a:ext cx="3962623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+1,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4AA5D53-360C-41B1-AE7D-E67FBA08B6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0575" y="1611214"/>
                <a:ext cx="3962623" cy="55579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B77535B-FE32-4B55-9BE5-F80F6F4FA716}"/>
                  </a:ext>
                </a:extLst>
              </p:cNvPr>
              <p:cNvSpPr txBox="1"/>
              <p:nvPr/>
            </p:nvSpPr>
            <p:spPr>
              <a:xfrm>
                <a:off x="1201136" y="1577527"/>
                <a:ext cx="1652568" cy="6279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𝜈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B77535B-FE32-4B55-9BE5-F80F6F4FA7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1136" y="1577527"/>
                <a:ext cx="1652568" cy="62799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3D121CF9-7374-4330-8159-6F5BB837903B}"/>
                  </a:ext>
                </a:extLst>
              </p:cNvPr>
              <p:cNvSpPr txBox="1"/>
              <p:nvPr/>
            </p:nvSpPr>
            <p:spPr>
              <a:xfrm>
                <a:off x="3460575" y="2420570"/>
                <a:ext cx="3963393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3D121CF9-7374-4330-8159-6F5BB83790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0575" y="2420570"/>
                <a:ext cx="3963393" cy="55579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610E878-3B0D-4A96-9FDC-D85EE57C8939}"/>
                  </a:ext>
                </a:extLst>
              </p:cNvPr>
              <p:cNvSpPr txBox="1"/>
              <p:nvPr/>
            </p:nvSpPr>
            <p:spPr>
              <a:xfrm>
                <a:off x="1328222" y="2420570"/>
                <a:ext cx="1398396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𝜈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610E878-3B0D-4A96-9FDC-D85EE57C89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8222" y="2420570"/>
                <a:ext cx="1398396" cy="55579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102FE12-84CF-4548-8749-0409FC134D9A}"/>
                  </a:ext>
                </a:extLst>
              </p:cNvPr>
              <p:cNvSpPr txBox="1"/>
              <p:nvPr/>
            </p:nvSpPr>
            <p:spPr>
              <a:xfrm>
                <a:off x="3997579" y="4884234"/>
                <a:ext cx="1053429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𝜈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102FE12-84CF-4548-8749-0409FC134D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7579" y="4884234"/>
                <a:ext cx="1053429" cy="55579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D4BDFDC-473B-43DD-BBD7-BA22DDCA68F2}"/>
                  </a:ext>
                </a:extLst>
              </p:cNvPr>
              <p:cNvSpPr txBox="1"/>
              <p:nvPr/>
            </p:nvSpPr>
            <p:spPr>
              <a:xfrm>
                <a:off x="628650" y="3191414"/>
                <a:ext cx="7886700" cy="7087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𝜈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+1,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−1,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</m:d>
                            </m:num>
                            <m:den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Δ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D4BDFDC-473B-43DD-BBD7-BA22DDCA68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3191414"/>
                <a:ext cx="7886700" cy="7087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C98995A-CFE0-4ACB-B23B-38BD4DEBC5D3}"/>
                  </a:ext>
                </a:extLst>
              </p:cNvPr>
              <p:cNvSpPr txBox="1"/>
              <p:nvPr/>
            </p:nvSpPr>
            <p:spPr>
              <a:xfrm>
                <a:off x="979927" y="5655078"/>
                <a:ext cx="718414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+1,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−2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C98995A-CFE0-4ACB-B23B-38BD4DEBC5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9927" y="5655078"/>
                <a:ext cx="7184146" cy="276999"/>
              </a:xfrm>
              <a:prstGeom prst="rect">
                <a:avLst/>
              </a:prstGeom>
              <a:blipFill>
                <a:blip r:embed="rId9"/>
                <a:stretch>
                  <a:fillRect t="-4444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047E8F7-6F13-4D74-ADB3-904F57CC978F}"/>
                  </a:ext>
                </a:extLst>
              </p:cNvPr>
              <p:cNvSpPr txBox="1"/>
              <p:nvPr/>
            </p:nvSpPr>
            <p:spPr>
              <a:xfrm>
                <a:off x="1280516" y="6147128"/>
                <a:ext cx="681250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+1,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047E8F7-6F13-4D74-ADB3-904F57CC97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0516" y="6147128"/>
                <a:ext cx="6812506" cy="276999"/>
              </a:xfrm>
              <a:prstGeom prst="rect">
                <a:avLst/>
              </a:prstGeom>
              <a:blipFill>
                <a:blip r:embed="rId10"/>
                <a:stretch>
                  <a:fillRect l="-358" t="-2174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741152E-4EA7-4C08-90EF-6A7A5F634D87}"/>
                  </a:ext>
                </a:extLst>
              </p:cNvPr>
              <p:cNvSpPr txBox="1"/>
              <p:nvPr/>
            </p:nvSpPr>
            <p:spPr>
              <a:xfrm>
                <a:off x="979927" y="4115185"/>
                <a:ext cx="7721794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+1,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−2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741152E-4EA7-4C08-90EF-6A7A5F634D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9927" y="4115185"/>
                <a:ext cx="7721794" cy="55399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47DBCA0-41C8-414B-8D4A-365BEBF0EAE2}"/>
              </a:ext>
            </a:extLst>
          </p:cNvPr>
          <p:cNvCxnSpPr/>
          <p:nvPr/>
        </p:nvCxnSpPr>
        <p:spPr>
          <a:xfrm>
            <a:off x="1328222" y="6496665"/>
            <a:ext cx="100202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C001133-77BE-46F3-ADB5-CBE8819DBE69}"/>
                  </a:ext>
                </a:extLst>
              </p:cNvPr>
              <p:cNvSpPr txBox="1"/>
              <p:nvPr/>
            </p:nvSpPr>
            <p:spPr>
              <a:xfrm>
                <a:off x="7755810" y="1468581"/>
                <a:ext cx="1062976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rgbClr val="0070C0"/>
                    </a:solidFill>
                  </a:rPr>
                  <a:t>Location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  <a:p>
                <a:pPr algn="ctr"/>
                <a:endParaRPr lang="en-US" dirty="0">
                  <a:solidFill>
                    <a:srgbClr val="0070C0"/>
                  </a:solidFill>
                </a:endParaRPr>
              </a:p>
              <a:p>
                <a:pPr algn="ctr"/>
                <a:r>
                  <a:rPr lang="en-US" b="1" dirty="0">
                    <a:solidFill>
                      <a:srgbClr val="0070C0"/>
                    </a:solidFill>
                  </a:rPr>
                  <a:t>Time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C001133-77BE-46F3-ADB5-CBE8819DBE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5810" y="1468581"/>
                <a:ext cx="1062976" cy="1477328"/>
              </a:xfrm>
              <a:prstGeom prst="rect">
                <a:avLst/>
              </a:prstGeom>
              <a:blipFill>
                <a:blip r:embed="rId12"/>
                <a:stretch>
                  <a:fillRect l="-1714" t="-2479" r="-1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07640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47" grpId="0"/>
      <p:bldP spid="16" grpId="0"/>
      <p:bldP spid="7" grpId="0"/>
      <p:bldP spid="19" grpId="0"/>
      <p:bldP spid="9" grpId="0"/>
      <p:bldP spid="23" grpId="0"/>
      <p:bldP spid="17" grpId="0"/>
      <p:bldP spid="2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51B2DC4-D97D-49CC-B7E3-AEB31D8927A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526"/>
          <a:stretch/>
        </p:blipFill>
        <p:spPr>
          <a:xfrm>
            <a:off x="1457323" y="1527670"/>
            <a:ext cx="6229354" cy="28740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binomial_sqrt.py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</a:t>
            </a:fld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A69455C-6EF9-4B61-BEEB-0FF9746CF6AC}"/>
              </a:ext>
            </a:extLst>
          </p:cNvPr>
          <p:cNvGrpSpPr/>
          <p:nvPr/>
        </p:nvGrpSpPr>
        <p:grpSpPr>
          <a:xfrm>
            <a:off x="3842133" y="1936233"/>
            <a:ext cx="1076632" cy="369332"/>
            <a:chOff x="4968362" y="2079211"/>
            <a:chExt cx="1076632" cy="369332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2E0829B3-39D2-4D1F-9BF6-6A9EEF5100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8C9994E-2A1F-4753-9924-57FA013F4338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1DB4481-B358-41DB-B318-6887E8483A27}"/>
              </a:ext>
            </a:extLst>
          </p:cNvPr>
          <p:cNvGrpSpPr/>
          <p:nvPr/>
        </p:nvGrpSpPr>
        <p:grpSpPr>
          <a:xfrm>
            <a:off x="5710379" y="2157180"/>
            <a:ext cx="1076632" cy="369332"/>
            <a:chOff x="4704120" y="2356972"/>
            <a:chExt cx="1076632" cy="369332"/>
          </a:xfrm>
        </p:grpSpPr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EA1310F3-2279-4A2F-B23F-F15FB562102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2E02AC7-014C-468D-842B-AC326F79718E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AC9B4CB-455D-455F-B8E0-24E5E1B15B3C}"/>
              </a:ext>
            </a:extLst>
          </p:cNvPr>
          <p:cNvGrpSpPr/>
          <p:nvPr/>
        </p:nvGrpSpPr>
        <p:grpSpPr>
          <a:xfrm>
            <a:off x="6501797" y="2370917"/>
            <a:ext cx="1068643" cy="369332"/>
            <a:chOff x="3647644" y="4910075"/>
            <a:chExt cx="1068643" cy="36933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0E22BEE-D572-412C-9689-C2F6F8E3BC76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B86041AA-494B-4894-94FC-D6CD6E1677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942E4BFF-763E-4567-AF0D-CB2EDAF8D19E}"/>
              </a:ext>
            </a:extLst>
          </p:cNvPr>
          <p:cNvGrpSpPr/>
          <p:nvPr/>
        </p:nvGrpSpPr>
        <p:grpSpPr>
          <a:xfrm>
            <a:off x="3274279" y="2591973"/>
            <a:ext cx="1064340" cy="369332"/>
            <a:chOff x="3647644" y="5421073"/>
            <a:chExt cx="1064340" cy="369332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C9C8390-209B-471E-9D5E-2DE25F794112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71EB2D15-E45E-4BA7-BBA7-2E20EFD15E8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09889B89-8699-4FAE-82BB-1643357C8CCA}"/>
                  </a:ext>
                </a:extLst>
              </p:cNvPr>
              <p:cNvSpPr txBox="1"/>
              <p:nvPr/>
            </p:nvSpPr>
            <p:spPr>
              <a:xfrm>
                <a:off x="1772644" y="5201940"/>
                <a:ext cx="5598712" cy="5260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ra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16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128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256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+⋯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09889B89-8699-4FAE-82BB-1643357C8C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2644" y="5201940"/>
                <a:ext cx="5598712" cy="52604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92330618-E170-436C-9074-1FD03ADB4C53}"/>
                  </a:ext>
                </a:extLst>
              </p:cNvPr>
              <p:cNvSpPr txBox="1"/>
              <p:nvPr/>
            </p:nvSpPr>
            <p:spPr>
              <a:xfrm>
                <a:off x="2655065" y="4512952"/>
                <a:ext cx="3833870" cy="5186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rad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=−1,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92330618-E170-436C-9074-1FD03ADB4C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5065" y="4512952"/>
                <a:ext cx="3833870" cy="51860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AA75DA8-155E-41D9-81D2-8A37DA9C51CA}"/>
                  </a:ext>
                </a:extLst>
              </p:cNvPr>
              <p:cNvSpPr txBox="1"/>
              <p:nvPr/>
            </p:nvSpPr>
            <p:spPr>
              <a:xfrm>
                <a:off x="3189339" y="5997328"/>
                <a:ext cx="2765323" cy="65601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e>
                      </m:ra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3</m:t>
                      </m:r>
                      <m:rad>
                        <m:radPr>
                          <m:deg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box>
                            <m:box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boxPr>
                            <m:e>
                              <m:argPr>
                                <m:argSz m:val="-1"/>
                              </m:argPr>
                              <m:f>
                                <m:f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9</m:t>
                                  </m:r>
                                </m:den>
                              </m:f>
                            </m:e>
                          </m:box>
                        </m:e>
                      </m:rad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box>
                        <m:box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den>
                          </m:f>
                        </m:e>
                      </m:box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AA75DA8-155E-41D9-81D2-8A37DA9C51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9339" y="5997328"/>
                <a:ext cx="2765323" cy="65601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7C85BD0-4299-D9BF-95D8-7BC215F399CA}"/>
                  </a:ext>
                </a:extLst>
              </p:cNvPr>
              <p:cNvSpPr txBox="1"/>
              <p:nvPr/>
            </p:nvSpPr>
            <p:spPr>
              <a:xfrm>
                <a:off x="6987492" y="2022301"/>
                <a:ext cx="1401097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𝑏𝑥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7C85BD0-4299-D9BF-95D8-7BC215F399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7492" y="2022301"/>
                <a:ext cx="1401097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7" name="Group 26">
            <a:extLst>
              <a:ext uri="{FF2B5EF4-FFF2-40B4-BE49-F238E27FC236}">
                <a16:creationId xmlns:a16="http://schemas.microsoft.com/office/drawing/2014/main" id="{45859D32-8140-CF6B-DB0A-7A9D3F605A21}"/>
              </a:ext>
            </a:extLst>
          </p:cNvPr>
          <p:cNvGrpSpPr/>
          <p:nvPr/>
        </p:nvGrpSpPr>
        <p:grpSpPr>
          <a:xfrm>
            <a:off x="6245225" y="2803354"/>
            <a:ext cx="1068643" cy="369332"/>
            <a:chOff x="3647644" y="5359159"/>
            <a:chExt cx="1068643" cy="36933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A3103BD-6AA8-689E-929D-4FD17BD47DD7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8264AB68-0DB3-3CE4-A934-73709925792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6C1E56D-0186-439D-8F8D-28C4B04D1D4C}"/>
              </a:ext>
            </a:extLst>
          </p:cNvPr>
          <p:cNvGrpSpPr/>
          <p:nvPr/>
        </p:nvGrpSpPr>
        <p:grpSpPr>
          <a:xfrm>
            <a:off x="3228851" y="3436495"/>
            <a:ext cx="1076632" cy="369332"/>
            <a:chOff x="2157212" y="5356391"/>
            <a:chExt cx="1076632" cy="369332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B09ADA5-969F-8338-341B-02E6DB6D7605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23FA3A24-645F-6F19-2409-712CFECFB6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15875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46" grpId="0"/>
      <p:bldP spid="25" grpId="0"/>
      <p:bldP spid="26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CB827E0A-2557-4BCD-8F23-4D2187BB1B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8856" y="5931612"/>
            <a:ext cx="6186289" cy="27699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Finite Differences with Partial Derivatives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90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D014E18-7911-4A7E-A305-4DCB7B51053A}"/>
              </a:ext>
            </a:extLst>
          </p:cNvPr>
          <p:cNvSpPr/>
          <p:nvPr/>
        </p:nvSpPr>
        <p:spPr>
          <a:xfrm>
            <a:off x="3657424" y="3948399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91208E3-6333-4880-A3C1-8243391C7A61}"/>
              </a:ext>
            </a:extLst>
          </p:cNvPr>
          <p:cNvSpPr/>
          <p:nvPr/>
        </p:nvSpPr>
        <p:spPr>
          <a:xfrm>
            <a:off x="4198813" y="3948399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FAE866F-4445-4DD0-B35E-3C3DDBA1B615}"/>
              </a:ext>
            </a:extLst>
          </p:cNvPr>
          <p:cNvSpPr/>
          <p:nvPr/>
        </p:nvSpPr>
        <p:spPr>
          <a:xfrm>
            <a:off x="4740202" y="3948399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EABE87B-5D6B-476A-8789-EDDA0A9F6366}"/>
              </a:ext>
            </a:extLst>
          </p:cNvPr>
          <p:cNvSpPr/>
          <p:nvPr/>
        </p:nvSpPr>
        <p:spPr>
          <a:xfrm>
            <a:off x="5281591" y="3948399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C57B14E-FE42-4B0B-8D15-2FD8F996090A}"/>
              </a:ext>
            </a:extLst>
          </p:cNvPr>
          <p:cNvSpPr/>
          <p:nvPr/>
        </p:nvSpPr>
        <p:spPr>
          <a:xfrm>
            <a:off x="5822978" y="3948399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AF3AA27-7684-4DEB-B1DD-D49CAD3D252C}"/>
              </a:ext>
            </a:extLst>
          </p:cNvPr>
          <p:cNvSpPr/>
          <p:nvPr/>
        </p:nvSpPr>
        <p:spPr>
          <a:xfrm>
            <a:off x="3657424" y="4499005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12E393B-3CC0-449A-B089-B7019841564E}"/>
              </a:ext>
            </a:extLst>
          </p:cNvPr>
          <p:cNvSpPr/>
          <p:nvPr/>
        </p:nvSpPr>
        <p:spPr>
          <a:xfrm>
            <a:off x="4198813" y="4499005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1E16FEE-019C-4DDF-81B5-1F80DB05B2A5}"/>
              </a:ext>
            </a:extLst>
          </p:cNvPr>
          <p:cNvSpPr/>
          <p:nvPr/>
        </p:nvSpPr>
        <p:spPr>
          <a:xfrm>
            <a:off x="4740202" y="4499005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B79AFAF-259D-4175-9554-2F2877202231}"/>
              </a:ext>
            </a:extLst>
          </p:cNvPr>
          <p:cNvSpPr/>
          <p:nvPr/>
        </p:nvSpPr>
        <p:spPr>
          <a:xfrm>
            <a:off x="5281591" y="4499005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7FE8A07-A366-461F-891A-C542F54C3631}"/>
              </a:ext>
            </a:extLst>
          </p:cNvPr>
          <p:cNvSpPr/>
          <p:nvPr/>
        </p:nvSpPr>
        <p:spPr>
          <a:xfrm>
            <a:off x="5822978" y="4499005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A5FF316-0701-4322-99A4-2218F6D1DA67}"/>
              </a:ext>
            </a:extLst>
          </p:cNvPr>
          <p:cNvSpPr/>
          <p:nvPr/>
        </p:nvSpPr>
        <p:spPr>
          <a:xfrm>
            <a:off x="3657424" y="5049611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A67DB15-61BB-4DB4-A31D-A72FA50BD2DC}"/>
              </a:ext>
            </a:extLst>
          </p:cNvPr>
          <p:cNvSpPr/>
          <p:nvPr/>
        </p:nvSpPr>
        <p:spPr>
          <a:xfrm>
            <a:off x="4198813" y="5049611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0B30C54-FB93-401C-95C7-543F36B8416F}"/>
              </a:ext>
            </a:extLst>
          </p:cNvPr>
          <p:cNvSpPr/>
          <p:nvPr/>
        </p:nvSpPr>
        <p:spPr>
          <a:xfrm>
            <a:off x="4740202" y="5049611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F97CD44-6CD6-4713-B786-2E223827F8B9}"/>
              </a:ext>
            </a:extLst>
          </p:cNvPr>
          <p:cNvSpPr/>
          <p:nvPr/>
        </p:nvSpPr>
        <p:spPr>
          <a:xfrm>
            <a:off x="5281591" y="5049611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9CD5B0C-D702-43DC-8ABD-1D1776D7965C}"/>
              </a:ext>
            </a:extLst>
          </p:cNvPr>
          <p:cNvSpPr/>
          <p:nvPr/>
        </p:nvSpPr>
        <p:spPr>
          <a:xfrm>
            <a:off x="5822978" y="5049611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987765A-B337-44B4-A3EC-3E07C24C39C7}"/>
              </a:ext>
            </a:extLst>
          </p:cNvPr>
          <p:cNvSpPr txBox="1"/>
          <p:nvPr/>
        </p:nvSpPr>
        <p:spPr>
          <a:xfrm>
            <a:off x="3753289" y="3545276"/>
            <a:ext cx="243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CFDF158-B6B0-42B4-B849-48427B893E4E}"/>
              </a:ext>
            </a:extLst>
          </p:cNvPr>
          <p:cNvSpPr txBox="1"/>
          <p:nvPr/>
        </p:nvSpPr>
        <p:spPr>
          <a:xfrm>
            <a:off x="4305739" y="3545276"/>
            <a:ext cx="243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B30A744-EBE2-4D16-B96C-7CC5C742345C}"/>
              </a:ext>
            </a:extLst>
          </p:cNvPr>
          <p:cNvSpPr txBox="1"/>
          <p:nvPr/>
        </p:nvSpPr>
        <p:spPr>
          <a:xfrm>
            <a:off x="4847128" y="3545276"/>
            <a:ext cx="243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BF19A9B-D320-46D4-8D1C-7379991C0935}"/>
              </a:ext>
            </a:extLst>
          </p:cNvPr>
          <p:cNvSpPr txBox="1"/>
          <p:nvPr/>
        </p:nvSpPr>
        <p:spPr>
          <a:xfrm>
            <a:off x="5384214" y="3545276"/>
            <a:ext cx="243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696A73A-C6C9-4220-A820-1B8554279BB5}"/>
              </a:ext>
            </a:extLst>
          </p:cNvPr>
          <p:cNvSpPr txBox="1"/>
          <p:nvPr/>
        </p:nvSpPr>
        <p:spPr>
          <a:xfrm>
            <a:off x="5929904" y="3545276"/>
            <a:ext cx="243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1D9CCC5-0AC9-499C-8665-9B26D40CED35}"/>
                  </a:ext>
                </a:extLst>
              </p:cNvPr>
              <p:cNvSpPr txBox="1"/>
              <p:nvPr/>
            </p:nvSpPr>
            <p:spPr>
              <a:xfrm>
                <a:off x="1608986" y="3992333"/>
                <a:ext cx="19711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ya_prior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1D9CCC5-0AC9-499C-8665-9B26D40CED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8986" y="3992333"/>
                <a:ext cx="1971171" cy="369332"/>
              </a:xfrm>
              <a:prstGeom prst="rect">
                <a:avLst/>
              </a:prstGeom>
              <a:blipFill>
                <a:blip r:embed="rId4"/>
                <a:stretch>
                  <a:fillRect l="-2786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A0D16E7-546C-4359-A0DC-832388086C0F}"/>
                  </a:ext>
                </a:extLst>
              </p:cNvPr>
              <p:cNvSpPr txBox="1"/>
              <p:nvPr/>
            </p:nvSpPr>
            <p:spPr>
              <a:xfrm>
                <a:off x="1541206" y="4542939"/>
                <a:ext cx="180106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ya_current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A0D16E7-546C-4359-A0DC-832388086C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1206" y="4542939"/>
                <a:ext cx="1801060" cy="369332"/>
              </a:xfrm>
              <a:prstGeom prst="rect">
                <a:avLst/>
              </a:prstGeom>
              <a:blipFill>
                <a:blip r:embed="rId5"/>
                <a:stretch>
                  <a:fillRect l="-3051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950DFAF-CEB4-4BC8-8728-CB0B451A35E8}"/>
                  </a:ext>
                </a:extLst>
              </p:cNvPr>
              <p:cNvSpPr txBox="1"/>
              <p:nvPr/>
            </p:nvSpPr>
            <p:spPr>
              <a:xfrm>
                <a:off x="1541206" y="5093545"/>
                <a:ext cx="194884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err="1"/>
                  <a:t>ya_next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950DFAF-CEB4-4BC8-8728-CB0B451A35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1206" y="5093545"/>
                <a:ext cx="1948847" cy="369332"/>
              </a:xfrm>
              <a:prstGeom prst="rect">
                <a:avLst/>
              </a:prstGeom>
              <a:blipFill>
                <a:blip r:embed="rId6"/>
                <a:stretch>
                  <a:fillRect l="-2813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Box 30">
            <a:extLst>
              <a:ext uri="{FF2B5EF4-FFF2-40B4-BE49-F238E27FC236}">
                <a16:creationId xmlns:a16="http://schemas.microsoft.com/office/drawing/2014/main" id="{168B7406-A0C3-41CF-9E63-FB3DBAAD2A6F}"/>
              </a:ext>
            </a:extLst>
          </p:cNvPr>
          <p:cNvSpPr txBox="1"/>
          <p:nvPr/>
        </p:nvSpPr>
        <p:spPr>
          <a:xfrm>
            <a:off x="3657424" y="3146694"/>
            <a:ext cx="1624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Location (x) </a:t>
            </a:r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  <a:sym typeface="Wingdings" panose="05000000000000000000" pitchFamily="2" charset="2"/>
              </a:rPr>
              <a:t></a:t>
            </a:r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 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BF39CCA-A2FD-4257-883C-C4C0E856893A}"/>
              </a:ext>
            </a:extLst>
          </p:cNvPr>
          <p:cNvSpPr txBox="1"/>
          <p:nvPr/>
        </p:nvSpPr>
        <p:spPr>
          <a:xfrm rot="5400000">
            <a:off x="661095" y="4542939"/>
            <a:ext cx="1172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Time (t) </a:t>
            </a:r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  <a:sym typeface="Wingdings" panose="05000000000000000000" pitchFamily="2" charset="2"/>
              </a:rPr>
              <a:t></a:t>
            </a:r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85B5D21-96B7-48C0-B2D1-3FA1FA8652D0}"/>
                  </a:ext>
                </a:extLst>
              </p:cNvPr>
              <p:cNvSpPr txBox="1"/>
              <p:nvPr/>
            </p:nvSpPr>
            <p:spPr>
              <a:xfrm>
                <a:off x="6280178" y="3540359"/>
                <a:ext cx="180114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ym typeface="Wingdings" panose="05000000000000000000" pitchFamily="2" charset="2"/>
                  </a:rPr>
                  <a:t> </a:t>
                </a:r>
                <a:r>
                  <a:rPr lang="en-US" dirty="0"/>
                  <a:t>Index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=2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85B5D21-96B7-48C0-B2D1-3FA1FA8652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0178" y="3540359"/>
                <a:ext cx="1801144" cy="369332"/>
              </a:xfrm>
              <a:prstGeom prst="rect">
                <a:avLst/>
              </a:prstGeom>
              <a:blipFill>
                <a:blip r:embed="rId7"/>
                <a:stretch>
                  <a:fillRect l="-2703" t="-11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extBox 40">
            <a:extLst>
              <a:ext uri="{FF2B5EF4-FFF2-40B4-BE49-F238E27FC236}">
                <a16:creationId xmlns:a16="http://schemas.microsoft.com/office/drawing/2014/main" id="{747F04E5-DCFE-4730-B7E2-A7DD1368DF48}"/>
              </a:ext>
            </a:extLst>
          </p:cNvPr>
          <p:cNvSpPr txBox="1"/>
          <p:nvPr/>
        </p:nvSpPr>
        <p:spPr>
          <a:xfrm>
            <a:off x="4260725" y="4543792"/>
            <a:ext cx="333375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+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CFC1B67-29A9-4FE7-8475-1E7FF163602B}"/>
              </a:ext>
            </a:extLst>
          </p:cNvPr>
          <p:cNvSpPr txBox="1"/>
          <p:nvPr/>
        </p:nvSpPr>
        <p:spPr>
          <a:xfrm>
            <a:off x="5339200" y="4542939"/>
            <a:ext cx="333375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+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3BD6133-FB5F-4917-B5A5-9D58AAACA8C0}"/>
              </a:ext>
            </a:extLst>
          </p:cNvPr>
          <p:cNvSpPr txBox="1"/>
          <p:nvPr/>
        </p:nvSpPr>
        <p:spPr>
          <a:xfrm>
            <a:off x="4802114" y="3992333"/>
            <a:ext cx="333375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-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60B0C5D-6319-41B0-9BC4-AB6BDC9B32C7}"/>
              </a:ext>
            </a:extLst>
          </p:cNvPr>
          <p:cNvSpPr txBox="1"/>
          <p:nvPr/>
        </p:nvSpPr>
        <p:spPr>
          <a:xfrm>
            <a:off x="4799886" y="5093545"/>
            <a:ext cx="333375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=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8554A5A0-B409-4C1C-A71A-4361F53F33A0}"/>
                  </a:ext>
                </a:extLst>
              </p:cNvPr>
              <p:cNvSpPr txBox="1"/>
              <p:nvPr/>
            </p:nvSpPr>
            <p:spPr>
              <a:xfrm>
                <a:off x="1165747" y="1703840"/>
                <a:ext cx="681250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+1,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8554A5A0-B409-4C1C-A71A-4361F53F33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5747" y="1703840"/>
                <a:ext cx="6812506" cy="276999"/>
              </a:xfrm>
              <a:prstGeom prst="rect">
                <a:avLst/>
              </a:prstGeom>
              <a:blipFill>
                <a:blip r:embed="rId8"/>
                <a:stretch>
                  <a:fillRect l="-358" t="-4444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11D4A566-10C1-42AB-9F15-42551F32CCDD}"/>
                  </a:ext>
                </a:extLst>
              </p:cNvPr>
              <p:cNvSpPr txBox="1"/>
              <p:nvPr/>
            </p:nvSpPr>
            <p:spPr>
              <a:xfrm>
                <a:off x="3844782" y="2156937"/>
                <a:ext cx="145443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𝐴𝑠𝑠𝑢𝑚𝑒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11D4A566-10C1-42AB-9F15-42551F32CC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4782" y="2156937"/>
                <a:ext cx="1454437" cy="276999"/>
              </a:xfrm>
              <a:prstGeom prst="rect">
                <a:avLst/>
              </a:prstGeom>
              <a:blipFill>
                <a:blip r:embed="rId9"/>
                <a:stretch>
                  <a:fillRect l="-3782" r="-3361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7D784112-BF9F-436C-A4E7-177DABE30A22}"/>
                  </a:ext>
                </a:extLst>
              </p:cNvPr>
              <p:cNvSpPr txBox="1"/>
              <p:nvPr/>
            </p:nvSpPr>
            <p:spPr>
              <a:xfrm>
                <a:off x="2150536" y="2637705"/>
                <a:ext cx="501605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7D784112-BF9F-436C-A4E7-177DABE30A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0536" y="2637705"/>
                <a:ext cx="5016053" cy="276999"/>
              </a:xfrm>
              <a:prstGeom prst="rect">
                <a:avLst/>
              </a:prstGeom>
              <a:blipFill>
                <a:blip r:embed="rId10"/>
                <a:stretch>
                  <a:fillRect t="-4444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502AB509-58D2-44D2-AB3A-82A47C54FB94}"/>
                  </a:ext>
                </a:extLst>
              </p:cNvPr>
              <p:cNvSpPr txBox="1"/>
              <p:nvPr/>
            </p:nvSpPr>
            <p:spPr>
              <a:xfrm>
                <a:off x="361344" y="2322433"/>
                <a:ext cx="1062976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rgbClr val="0070C0"/>
                    </a:solidFill>
                  </a:rPr>
                  <a:t>Location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  <a:p>
                <a:pPr algn="ctr"/>
                <a:endParaRPr lang="en-US" dirty="0">
                  <a:solidFill>
                    <a:srgbClr val="0070C0"/>
                  </a:solidFill>
                </a:endParaRPr>
              </a:p>
              <a:p>
                <a:pPr algn="ctr"/>
                <a:r>
                  <a:rPr lang="en-US" b="1" dirty="0">
                    <a:solidFill>
                      <a:srgbClr val="0070C0"/>
                    </a:solidFill>
                  </a:rPr>
                  <a:t>Time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502AB509-58D2-44D2-AB3A-82A47C54FB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344" y="2322433"/>
                <a:ext cx="1062976" cy="1477328"/>
              </a:xfrm>
              <a:prstGeom prst="rect">
                <a:avLst/>
              </a:prstGeom>
              <a:blipFill>
                <a:blip r:embed="rId11"/>
                <a:stretch>
                  <a:fillRect l="-1714" t="-2479" r="-1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TextBox 44">
            <a:extLst>
              <a:ext uri="{FF2B5EF4-FFF2-40B4-BE49-F238E27FC236}">
                <a16:creationId xmlns:a16="http://schemas.microsoft.com/office/drawing/2014/main" id="{428CC6FC-4834-4805-8DAA-0CED9D0387FB}"/>
              </a:ext>
            </a:extLst>
          </p:cNvPr>
          <p:cNvSpPr txBox="1"/>
          <p:nvPr/>
        </p:nvSpPr>
        <p:spPr>
          <a:xfrm>
            <a:off x="4799886" y="4542939"/>
            <a:ext cx="333375" cy="369332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c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680D6BA-B327-4791-8B75-5957FE03F8E0}"/>
              </a:ext>
            </a:extLst>
          </p:cNvPr>
          <p:cNvSpPr/>
          <p:nvPr/>
        </p:nvSpPr>
        <p:spPr>
          <a:xfrm>
            <a:off x="3490053" y="2573594"/>
            <a:ext cx="1059034" cy="39182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DC3FE04A-02A3-4A35-954F-4D2B2FE136C4}"/>
              </a:ext>
            </a:extLst>
          </p:cNvPr>
          <p:cNvSpPr/>
          <p:nvPr/>
        </p:nvSpPr>
        <p:spPr>
          <a:xfrm>
            <a:off x="4763944" y="2573594"/>
            <a:ext cx="1059034" cy="39182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B1D5E592-A674-4AAC-8CFC-B7D27F1CD138}"/>
              </a:ext>
            </a:extLst>
          </p:cNvPr>
          <p:cNvSpPr/>
          <p:nvPr/>
        </p:nvSpPr>
        <p:spPr>
          <a:xfrm>
            <a:off x="6019677" y="2584088"/>
            <a:ext cx="1059034" cy="39182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4597C68D-E89E-4880-B2EB-153805B84784}"/>
              </a:ext>
            </a:extLst>
          </p:cNvPr>
          <p:cNvSpPr/>
          <p:nvPr/>
        </p:nvSpPr>
        <p:spPr>
          <a:xfrm>
            <a:off x="2216162" y="2581443"/>
            <a:ext cx="1059034" cy="39182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63A8FDA-FF67-482E-9C1D-889295A28A61}"/>
              </a:ext>
            </a:extLst>
          </p:cNvPr>
          <p:cNvSpPr/>
          <p:nvPr/>
        </p:nvSpPr>
        <p:spPr>
          <a:xfrm>
            <a:off x="6946490" y="2665926"/>
            <a:ext cx="285725" cy="2487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0492250C-0832-4C9F-9777-BA149C66A6C9}"/>
              </a:ext>
            </a:extLst>
          </p:cNvPr>
          <p:cNvCxnSpPr>
            <a:cxnSpLocks/>
            <a:stCxn id="5" idx="3"/>
            <a:endCxn id="33" idx="3"/>
          </p:cNvCxnSpPr>
          <p:nvPr/>
        </p:nvCxnSpPr>
        <p:spPr>
          <a:xfrm>
            <a:off x="7232215" y="2790315"/>
            <a:ext cx="432930" cy="3279796"/>
          </a:xfrm>
          <a:prstGeom prst="bentConnector3">
            <a:avLst>
              <a:gd name="adj1" fmla="val 27399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374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000"/>
                            </p:stCondLst>
                            <p:childTnLst>
                              <p:par>
                                <p:cTn id="5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500"/>
                            </p:stCondLst>
                            <p:childTnLst>
                              <p:par>
                                <p:cTn id="6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2000"/>
                            </p:stCondLst>
                            <p:childTnLst>
                              <p:par>
                                <p:cTn id="6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2500"/>
                            </p:stCondLst>
                            <p:childTnLst>
                              <p:par>
                                <p:cTn id="7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3000"/>
                            </p:stCondLst>
                            <p:childTnLst>
                              <p:par>
                                <p:cTn id="7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00"/>
                            </p:stCondLst>
                            <p:childTnLst>
                              <p:par>
                                <p:cTn id="8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1000"/>
                            </p:stCondLst>
                            <p:childTnLst>
                              <p:par>
                                <p:cTn id="8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1500"/>
                            </p:stCondLst>
                            <p:childTnLst>
                              <p:par>
                                <p:cTn id="9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500"/>
                            </p:stCondLst>
                            <p:childTnLst>
                              <p:par>
                                <p:cTn id="11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500"/>
                            </p:stCondLst>
                            <p:childTnLst>
                              <p:par>
                                <p:cTn id="123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500"/>
                            </p:stCondLst>
                            <p:childTnLst>
                              <p:par>
                                <p:cTn id="12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500"/>
                            </p:stCondLst>
                            <p:childTnLst>
                              <p:par>
                                <p:cTn id="14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" fill="hold">
                            <p:stCondLst>
                              <p:cond delay="500"/>
                            </p:stCondLst>
                            <p:childTnLst>
                              <p:par>
                                <p:cTn id="15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1" fill="hold">
                            <p:stCondLst>
                              <p:cond delay="500"/>
                            </p:stCondLst>
                            <p:childTnLst>
                              <p:par>
                                <p:cTn id="17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/>
      <p:bldP spid="23" grpId="0"/>
      <p:bldP spid="24" grpId="0"/>
      <p:bldP spid="25" grpId="0"/>
      <p:bldP spid="26" grpId="0"/>
      <p:bldP spid="27" grpId="0"/>
      <p:bldP spid="28" grpId="0"/>
      <p:bldP spid="29" grpId="0"/>
      <p:bldP spid="31" grpId="0"/>
      <p:bldP spid="32" grpId="0"/>
      <p:bldP spid="40" grpId="0"/>
      <p:bldP spid="41" grpId="0" animBg="1"/>
      <p:bldP spid="42" grpId="0" animBg="1"/>
      <p:bldP spid="43" grpId="0" animBg="1"/>
      <p:bldP spid="44" grpId="0" animBg="1"/>
      <p:bldP spid="48" grpId="0"/>
      <p:bldP spid="49" grpId="0"/>
      <p:bldP spid="39" grpId="0"/>
      <p:bldP spid="45" grpId="0" animBg="1"/>
      <p:bldP spid="3" grpId="0" animBg="1"/>
      <p:bldP spid="3" grpId="1" animBg="1"/>
      <p:bldP spid="46" grpId="0" animBg="1"/>
      <p:bldP spid="46" grpId="1" animBg="1"/>
      <p:bldP spid="50" grpId="0" animBg="1"/>
      <p:bldP spid="50" grpId="1" animBg="1"/>
      <p:bldP spid="53" grpId="0" animBg="1"/>
      <p:bldP spid="53" grpId="1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BCCDE86-928F-43C0-B0DA-1B9B9E5E6C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7365" y="1347235"/>
            <a:ext cx="5469271" cy="500911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string_waves.ipynb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91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D28E2F9-B34C-475B-9F5D-5AF161586B2A}"/>
              </a:ext>
            </a:extLst>
          </p:cNvPr>
          <p:cNvGrpSpPr/>
          <p:nvPr/>
        </p:nvGrpSpPr>
        <p:grpSpPr>
          <a:xfrm>
            <a:off x="4033684" y="1387469"/>
            <a:ext cx="1076632" cy="369332"/>
            <a:chOff x="4968362" y="2079211"/>
            <a:chExt cx="1076632" cy="369332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DFCEDA5A-7673-4268-BCBB-577A0E6F125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B82DEE3-D99E-4275-A795-34CBC13F7619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A56A263-BB34-4F47-B5A4-631BFC7C9C30}"/>
              </a:ext>
            </a:extLst>
          </p:cNvPr>
          <p:cNvGrpSpPr/>
          <p:nvPr/>
        </p:nvGrpSpPr>
        <p:grpSpPr>
          <a:xfrm>
            <a:off x="4827805" y="3059668"/>
            <a:ext cx="1076632" cy="369332"/>
            <a:chOff x="4704120" y="2356972"/>
            <a:chExt cx="1076632" cy="369332"/>
          </a:xfrm>
        </p:grpSpPr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AAC8469E-38BF-4687-A0AE-9F8682F0921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8259358-B5FA-421E-A5D0-E896579AF992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77846BB-98DC-400C-8664-262C29321E1A}"/>
              </a:ext>
            </a:extLst>
          </p:cNvPr>
          <p:cNvGrpSpPr/>
          <p:nvPr/>
        </p:nvGrpSpPr>
        <p:grpSpPr>
          <a:xfrm>
            <a:off x="6171554" y="3529190"/>
            <a:ext cx="1068643" cy="369332"/>
            <a:chOff x="3647644" y="4910075"/>
            <a:chExt cx="1068643" cy="36933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4967E40-C189-4CBE-A95D-C3C9A17CB365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0FBD3F17-154B-4DC0-B2B3-C3C660BACE9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39CAF6D-CA14-4F02-9F18-C8F4CD83E4A2}"/>
              </a:ext>
            </a:extLst>
          </p:cNvPr>
          <p:cNvGrpSpPr/>
          <p:nvPr/>
        </p:nvGrpSpPr>
        <p:grpSpPr>
          <a:xfrm>
            <a:off x="6630488" y="3995857"/>
            <a:ext cx="1064340" cy="369332"/>
            <a:chOff x="3647644" y="5421073"/>
            <a:chExt cx="1064340" cy="36933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CC32BBE-128D-468E-B7DA-7E7AA76CD7B0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00C4266B-9669-4721-9ABE-2DA61B4641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EE88058-3640-4DFF-B559-A86590D75AD7}"/>
              </a:ext>
            </a:extLst>
          </p:cNvPr>
          <p:cNvGrpSpPr/>
          <p:nvPr/>
        </p:nvGrpSpPr>
        <p:grpSpPr>
          <a:xfrm>
            <a:off x="5124107" y="4204026"/>
            <a:ext cx="1068643" cy="369332"/>
            <a:chOff x="3647644" y="5359159"/>
            <a:chExt cx="1068643" cy="36933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6ABA8B4-A3CB-4751-A155-0E34C28641A5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D787FA2A-F5D1-42F4-8581-DF5019D435B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F5DEC86-1C87-42A9-938D-7158C5560D90}"/>
              </a:ext>
            </a:extLst>
          </p:cNvPr>
          <p:cNvGrpSpPr/>
          <p:nvPr/>
        </p:nvGrpSpPr>
        <p:grpSpPr>
          <a:xfrm>
            <a:off x="4492461" y="4412502"/>
            <a:ext cx="1076632" cy="369332"/>
            <a:chOff x="2157212" y="5356391"/>
            <a:chExt cx="1076632" cy="369332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CFCA1D1-E31D-4FD2-97E2-EB3A75949B02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95CCC9F5-6BF1-4D58-AB35-6B592491F2D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551EE6C-C31F-4606-95EB-8DE6889D914B}"/>
              </a:ext>
            </a:extLst>
          </p:cNvPr>
          <p:cNvGrpSpPr/>
          <p:nvPr/>
        </p:nvGrpSpPr>
        <p:grpSpPr>
          <a:xfrm>
            <a:off x="6864728" y="4868072"/>
            <a:ext cx="1084769" cy="369332"/>
            <a:chOff x="3912011" y="6259384"/>
            <a:chExt cx="1084769" cy="369332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E48677F-0265-4B44-B1FF-D5CFC89D6264}"/>
                </a:ext>
              </a:extLst>
            </p:cNvPr>
            <p:cNvSpPr txBox="1"/>
            <p:nvPr/>
          </p:nvSpPr>
          <p:spPr>
            <a:xfrm>
              <a:off x="4613322" y="6259384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6E8EB791-FA6F-4834-ADB8-01ADA20730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12011" y="6444050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30669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1A6A61FD-601D-4EB3-A253-5926C21A74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1713" y="1427304"/>
            <a:ext cx="5800575" cy="506330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string_waves.ipynb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92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D28E2F9-B34C-475B-9F5D-5AF161586B2A}"/>
              </a:ext>
            </a:extLst>
          </p:cNvPr>
          <p:cNvGrpSpPr/>
          <p:nvPr/>
        </p:nvGrpSpPr>
        <p:grpSpPr>
          <a:xfrm>
            <a:off x="3762275" y="2462022"/>
            <a:ext cx="1076632" cy="369332"/>
            <a:chOff x="4968362" y="2079211"/>
            <a:chExt cx="1076632" cy="369332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DFCEDA5A-7673-4268-BCBB-577A0E6F125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B82DEE3-D99E-4275-A795-34CBC13F7619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A56A263-BB34-4F47-B5A4-631BFC7C9C30}"/>
              </a:ext>
            </a:extLst>
          </p:cNvPr>
          <p:cNvGrpSpPr/>
          <p:nvPr/>
        </p:nvGrpSpPr>
        <p:grpSpPr>
          <a:xfrm>
            <a:off x="7300855" y="4500366"/>
            <a:ext cx="1076632" cy="369332"/>
            <a:chOff x="4704120" y="2356972"/>
            <a:chExt cx="1076632" cy="369332"/>
          </a:xfrm>
        </p:grpSpPr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AAC8469E-38BF-4687-A0AE-9F8682F0921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8259358-B5FA-421E-A5D0-E896579AF992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77846BB-98DC-400C-8664-262C29321E1A}"/>
              </a:ext>
            </a:extLst>
          </p:cNvPr>
          <p:cNvGrpSpPr/>
          <p:nvPr/>
        </p:nvGrpSpPr>
        <p:grpSpPr>
          <a:xfrm>
            <a:off x="4380271" y="5238535"/>
            <a:ext cx="1068643" cy="369332"/>
            <a:chOff x="3647644" y="4910075"/>
            <a:chExt cx="1068643" cy="36933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4967E40-C189-4CBE-A95D-C3C9A17CB365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0FBD3F17-154B-4DC0-B2B3-C3C660BACE9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39CAF6D-CA14-4F02-9F18-C8F4CD83E4A2}"/>
              </a:ext>
            </a:extLst>
          </p:cNvPr>
          <p:cNvGrpSpPr/>
          <p:nvPr/>
        </p:nvGrpSpPr>
        <p:grpSpPr>
          <a:xfrm>
            <a:off x="4292744" y="5423201"/>
            <a:ext cx="1064340" cy="369332"/>
            <a:chOff x="3647644" y="5421073"/>
            <a:chExt cx="1064340" cy="36933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CC32BBE-128D-468E-B7DA-7E7AA76CD7B0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00C4266B-9669-4721-9ABE-2DA61B4641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EE88058-3640-4DFF-B559-A86590D75AD7}"/>
              </a:ext>
            </a:extLst>
          </p:cNvPr>
          <p:cNvGrpSpPr/>
          <p:nvPr/>
        </p:nvGrpSpPr>
        <p:grpSpPr>
          <a:xfrm>
            <a:off x="4346219" y="5789516"/>
            <a:ext cx="1068643" cy="369332"/>
            <a:chOff x="3647644" y="5359159"/>
            <a:chExt cx="1068643" cy="36933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6ABA8B4-A3CB-4751-A155-0E34C28641A5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D787FA2A-F5D1-42F4-8581-DF5019D435B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F5DEC86-1C87-42A9-938D-7158C5560D90}"/>
              </a:ext>
            </a:extLst>
          </p:cNvPr>
          <p:cNvGrpSpPr/>
          <p:nvPr/>
        </p:nvGrpSpPr>
        <p:grpSpPr>
          <a:xfrm>
            <a:off x="2927907" y="6143858"/>
            <a:ext cx="1076632" cy="369332"/>
            <a:chOff x="2157212" y="5356391"/>
            <a:chExt cx="1076632" cy="369332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CFCA1D1-E31D-4FD2-97E2-EB3A75949B02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95CCC9F5-6BF1-4D58-AB35-6B592491F2D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8F2E657A-691C-417F-AEB6-056DD7D6FAFB}"/>
              </a:ext>
            </a:extLst>
          </p:cNvPr>
          <p:cNvSpPr/>
          <p:nvPr/>
        </p:nvSpPr>
        <p:spPr>
          <a:xfrm>
            <a:off x="5257185" y="3700450"/>
            <a:ext cx="1373615" cy="557211"/>
          </a:xfrm>
          <a:prstGeom prst="wedgeRoundRectCallout">
            <a:avLst>
              <a:gd name="adj1" fmla="val -95288"/>
              <a:gd name="adj2" fmla="val -117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Boundary Conditions</a:t>
            </a:r>
          </a:p>
        </p:txBody>
      </p:sp>
      <p:sp>
        <p:nvSpPr>
          <p:cNvPr id="34" name="Speech Bubble: Rectangle with Corners Rounded 33">
            <a:extLst>
              <a:ext uri="{FF2B5EF4-FFF2-40B4-BE49-F238E27FC236}">
                <a16:creationId xmlns:a16="http://schemas.microsoft.com/office/drawing/2014/main" id="{A45886AC-981E-4F86-B663-C726EC14A95A}"/>
              </a:ext>
            </a:extLst>
          </p:cNvPr>
          <p:cNvSpPr/>
          <p:nvPr/>
        </p:nvSpPr>
        <p:spPr>
          <a:xfrm>
            <a:off x="5878615" y="4892183"/>
            <a:ext cx="1373615" cy="557211"/>
          </a:xfrm>
          <a:prstGeom prst="wedgeRoundRectCallout">
            <a:avLst>
              <a:gd name="adj1" fmla="val -155468"/>
              <a:gd name="adj2" fmla="val -2451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Boundary Conditions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73FDE82-1CB7-41D9-97D1-4C272CF1F2C6}"/>
              </a:ext>
            </a:extLst>
          </p:cNvPr>
          <p:cNvSpPr/>
          <p:nvPr/>
        </p:nvSpPr>
        <p:spPr>
          <a:xfrm>
            <a:off x="3631040" y="3834298"/>
            <a:ext cx="345281" cy="22121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EF8ABA1-93F9-4E88-8C15-DD046D9EC235}"/>
              </a:ext>
            </a:extLst>
          </p:cNvPr>
          <p:cNvSpPr/>
          <p:nvPr/>
        </p:nvSpPr>
        <p:spPr>
          <a:xfrm>
            <a:off x="3458728" y="4942967"/>
            <a:ext cx="383458" cy="22121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225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4" grpId="0" animBg="1"/>
      <p:bldP spid="6" grpId="0" animBg="1"/>
      <p:bldP spid="35" grpId="0" animBg="1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51869E3-54C1-4D21-B305-3546A74D6B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381" y="1453591"/>
            <a:ext cx="6095238" cy="457142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1 - string_waves.ipynb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93</a:t>
            </a:fld>
            <a:endParaRPr lang="en-US"/>
          </a:p>
        </p:txBody>
      </p:sp>
      <p:sp>
        <p:nvSpPr>
          <p:cNvPr id="34" name="Speech Bubble: Rectangle 33">
            <a:extLst>
              <a:ext uri="{FF2B5EF4-FFF2-40B4-BE49-F238E27FC236}">
                <a16:creationId xmlns:a16="http://schemas.microsoft.com/office/drawing/2014/main" id="{629A079A-1748-4271-849A-84A76DA687B9}"/>
              </a:ext>
            </a:extLst>
          </p:cNvPr>
          <p:cNvSpPr/>
          <p:nvPr/>
        </p:nvSpPr>
        <p:spPr>
          <a:xfrm>
            <a:off x="4389488" y="2626668"/>
            <a:ext cx="2068462" cy="818535"/>
          </a:xfrm>
          <a:prstGeom prst="wedgeRectCallout">
            <a:avLst>
              <a:gd name="adj1" fmla="val -72488"/>
              <a:gd name="adj2" fmla="val -6751"/>
            </a:avLst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A Gaussian initial perturbation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870046C-55D6-4B61-9E19-429574AB59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897" y="1215199"/>
            <a:ext cx="1609524" cy="41904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32244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9ECC275-7270-4A7A-8D5E-D2005E344A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381" y="1461086"/>
            <a:ext cx="6095238" cy="457142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2 - string_waves.ipynb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94</a:t>
            </a:fld>
            <a:endParaRPr lang="en-US"/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F8A562DF-ADD4-48E0-9685-C6B0203C2B21}"/>
              </a:ext>
            </a:extLst>
          </p:cNvPr>
          <p:cNvSpPr/>
          <p:nvPr/>
        </p:nvSpPr>
        <p:spPr>
          <a:xfrm>
            <a:off x="3807501" y="4206478"/>
            <a:ext cx="2068462" cy="818535"/>
          </a:xfrm>
          <a:prstGeom prst="wedgeRectCallout">
            <a:avLst>
              <a:gd name="adj1" fmla="val -82827"/>
              <a:gd name="adj2" fmla="val -57202"/>
            </a:avLst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Reflected and</a:t>
            </a:r>
          </a:p>
          <a:p>
            <a:pPr algn="ctr"/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Inverted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730126B-A862-41A2-B943-97810D096C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897" y="1408700"/>
            <a:ext cx="1638095" cy="21904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34034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81DD482-A4AC-473C-9341-AFDCF59FA4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381" y="1468581"/>
            <a:ext cx="6095238" cy="457142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3 - string_waves.ipynb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95</a:t>
            </a:fld>
            <a:endParaRPr lang="en-US"/>
          </a:p>
        </p:txBody>
      </p:sp>
      <p:sp>
        <p:nvSpPr>
          <p:cNvPr id="11" name="Speech Bubble: Rectangle 10">
            <a:extLst>
              <a:ext uri="{FF2B5EF4-FFF2-40B4-BE49-F238E27FC236}">
                <a16:creationId xmlns:a16="http://schemas.microsoft.com/office/drawing/2014/main" id="{E2ECA0EB-75E0-4933-AB6B-3CD6FAD7E6C8}"/>
              </a:ext>
            </a:extLst>
          </p:cNvPr>
          <p:cNvSpPr/>
          <p:nvPr/>
        </p:nvSpPr>
        <p:spPr>
          <a:xfrm>
            <a:off x="4572000" y="4118547"/>
            <a:ext cx="2068462" cy="818535"/>
          </a:xfrm>
          <a:prstGeom prst="wedgeRectCallout">
            <a:avLst>
              <a:gd name="adj1" fmla="val -47532"/>
              <a:gd name="adj2" fmla="val -155400"/>
            </a:avLst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A 2nd Gaussian initial perturbation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E42D88-36B9-48F8-B4F0-4E99E08367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421" y="1255322"/>
            <a:ext cx="1600000" cy="37142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553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5A4896F-021F-42B2-AEFA-EB9E53A76C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381" y="1468581"/>
            <a:ext cx="6095238" cy="457142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A40F741-2AF1-4D88-B677-E713D684D5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897" y="1255322"/>
            <a:ext cx="1609524" cy="38095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4 - string_waves.ipynb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96</a:t>
            </a:fld>
            <a:endParaRPr lang="en-US"/>
          </a:p>
        </p:txBody>
      </p:sp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48867E79-D3A9-4995-B1DC-69E2E8D97E8E}"/>
              </a:ext>
            </a:extLst>
          </p:cNvPr>
          <p:cNvSpPr/>
          <p:nvPr/>
        </p:nvSpPr>
        <p:spPr>
          <a:xfrm>
            <a:off x="4750097" y="4425394"/>
            <a:ext cx="2068462" cy="818535"/>
          </a:xfrm>
          <a:prstGeom prst="wedgeRectCallout">
            <a:avLst>
              <a:gd name="adj1" fmla="val -55889"/>
              <a:gd name="adj2" fmla="val -101700"/>
            </a:avLst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Complicated wave dynamics ensue</a:t>
            </a:r>
          </a:p>
        </p:txBody>
      </p:sp>
    </p:spTree>
    <p:extLst>
      <p:ext uri="{BB962C8B-B14F-4D97-AF65-F5344CB8AC3E}">
        <p14:creationId xmlns:p14="http://schemas.microsoft.com/office/powerpoint/2010/main" val="2337287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Electromagnetic Waves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97</a:t>
            </a:fld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BBEDE73-123C-4693-8311-AC6707FD1802}"/>
              </a:ext>
            </a:extLst>
          </p:cNvPr>
          <p:cNvGrpSpPr/>
          <p:nvPr/>
        </p:nvGrpSpPr>
        <p:grpSpPr>
          <a:xfrm>
            <a:off x="1350400" y="3926513"/>
            <a:ext cx="6443201" cy="646331"/>
            <a:chOff x="2072149" y="1864334"/>
            <a:chExt cx="6443201" cy="64633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2EAAF313-5BAB-4B9B-8054-62E0E4D61061}"/>
                    </a:ext>
                  </a:extLst>
                </p:cNvPr>
                <p:cNvSpPr txBox="1"/>
                <p:nvPr/>
              </p:nvSpPr>
              <p:spPr>
                <a:xfrm>
                  <a:off x="2072149" y="1964553"/>
                  <a:ext cx="1351524" cy="44589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  <m:brk m:alnAt="1"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</m:acc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acc>
                        <m:accPr>
                          <m:chr m:val="⃗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</m:acc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a14:m>
                  <a:r>
                    <a:rPr lang="en-US" dirty="0">
                      <a:ea typeface="Cambria Math" panose="02040503050406030204" pitchFamily="18" charset="0"/>
                    </a:rPr>
                    <a:t> </a:t>
                  </a:r>
                  <a:endParaRPr lang="en-US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2EAAF313-5BAB-4B9B-8054-62E0E4D6106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72149" y="1964553"/>
                  <a:ext cx="1351524" cy="445891"/>
                </a:xfrm>
                <a:prstGeom prst="rect">
                  <a:avLst/>
                </a:prstGeom>
                <a:blipFill>
                  <a:blip r:embed="rId3"/>
                  <a:stretch>
                    <a:fillRect l="-45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909F44E-894F-426E-8BD9-5063C35521A9}"/>
                </a:ext>
              </a:extLst>
            </p:cNvPr>
            <p:cNvSpPr txBox="1"/>
            <p:nvPr/>
          </p:nvSpPr>
          <p:spPr>
            <a:xfrm>
              <a:off x="4629150" y="1864334"/>
              <a:ext cx="38862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Faraday's Law </a:t>
              </a:r>
              <a:r>
                <a:rPr lang="en-US" dirty="0"/>
                <a:t>– A </a:t>
              </a:r>
              <a:r>
                <a:rPr lang="en-US" i="1" dirty="0"/>
                <a:t>changing</a:t>
              </a:r>
              <a:r>
                <a:rPr lang="en-US" dirty="0"/>
                <a:t> magnetic field produces a circulating electric field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F54B591-2394-41B5-ABEE-05B68F6800DF}"/>
              </a:ext>
            </a:extLst>
          </p:cNvPr>
          <p:cNvGrpSpPr/>
          <p:nvPr/>
        </p:nvGrpSpPr>
        <p:grpSpPr>
          <a:xfrm>
            <a:off x="1350400" y="4952170"/>
            <a:ext cx="6842329" cy="923330"/>
            <a:chOff x="2072149" y="2655269"/>
            <a:chExt cx="6842329" cy="92333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C99B572F-F81F-413C-AA57-2D3AD6B13E19}"/>
                    </a:ext>
                  </a:extLst>
                </p:cNvPr>
                <p:cNvSpPr txBox="1"/>
                <p:nvPr/>
              </p:nvSpPr>
              <p:spPr>
                <a:xfrm>
                  <a:off x="2072149" y="2893989"/>
                  <a:ext cx="2228687" cy="44589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  <m:brk m:alnAt="1"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</m:acc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acc>
                        <m:accPr>
                          <m:chr m:val="⃗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brk m:alnAt="1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acc>
                        <m:accPr>
                          <m:chr m:val="⃗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ϵ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a14:m>
                  <a:r>
                    <a:rPr lang="en-US" dirty="0">
                      <a:ea typeface="Cambria Math" panose="02040503050406030204" pitchFamily="18" charset="0"/>
                    </a:rPr>
                    <a:t> </a:t>
                  </a:r>
                  <a:endParaRPr lang="en-US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C99B572F-F81F-413C-AA57-2D3AD6B13E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72149" y="2893989"/>
                  <a:ext cx="2228687" cy="445891"/>
                </a:xfrm>
                <a:prstGeom prst="rect">
                  <a:avLst/>
                </a:prstGeom>
                <a:blipFill>
                  <a:blip r:embed="rId4"/>
                  <a:stretch>
                    <a:fillRect l="-27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7A494BA-12E3-44BC-A490-B430E6196A78}"/>
                </a:ext>
              </a:extLst>
            </p:cNvPr>
            <p:cNvSpPr txBox="1"/>
            <p:nvPr/>
          </p:nvSpPr>
          <p:spPr>
            <a:xfrm>
              <a:off x="4629150" y="2655269"/>
              <a:ext cx="428532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Ampère-Maxwell Law </a:t>
              </a:r>
              <a:r>
                <a:rPr lang="en-US" dirty="0"/>
                <a:t>– A circulating  magnetic field is produced both by an electric current and a </a:t>
              </a:r>
              <a:r>
                <a:rPr lang="en-US" i="1" dirty="0"/>
                <a:t>changing</a:t>
              </a:r>
              <a:r>
                <a:rPr lang="en-US" dirty="0"/>
                <a:t> electric field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84BE2C0-4B20-4426-A3F6-90ACB2F41C3B}"/>
              </a:ext>
            </a:extLst>
          </p:cNvPr>
          <p:cNvGrpSpPr/>
          <p:nvPr/>
        </p:nvGrpSpPr>
        <p:grpSpPr>
          <a:xfrm>
            <a:off x="1350400" y="1875197"/>
            <a:ext cx="6443201" cy="923330"/>
            <a:chOff x="2072149" y="1864334"/>
            <a:chExt cx="6443201" cy="92333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77D80113-677E-4597-9D4B-87F4BF004BAA}"/>
                    </a:ext>
                  </a:extLst>
                </p:cNvPr>
                <p:cNvSpPr txBox="1"/>
                <p:nvPr/>
              </p:nvSpPr>
              <p:spPr>
                <a:xfrm>
                  <a:off x="2072149" y="1964553"/>
                  <a:ext cx="1021113" cy="4112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  <m:brk m:alnAt="1"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</m:acc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∘</m:t>
                      </m:r>
                      <m:acc>
                        <m:accPr>
                          <m:chr m:val="⃗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ϵ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</m:oMath>
                  </a14:m>
                  <a:r>
                    <a:rPr lang="en-US" dirty="0">
                      <a:ea typeface="Cambria Math" panose="02040503050406030204" pitchFamily="18" charset="0"/>
                    </a:rPr>
                    <a:t> </a:t>
                  </a:r>
                  <a:endParaRPr lang="en-US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77D80113-677E-4597-9D4B-87F4BF004BA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72149" y="1964553"/>
                  <a:ext cx="1021113" cy="411266"/>
                </a:xfrm>
                <a:prstGeom prst="rect">
                  <a:avLst/>
                </a:prstGeom>
                <a:blipFill>
                  <a:blip r:embed="rId5"/>
                  <a:stretch>
                    <a:fillRect l="-8383" b="-882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5405C0E-BF03-423E-8FF3-4A5184D849EB}"/>
                </a:ext>
              </a:extLst>
            </p:cNvPr>
            <p:cNvSpPr txBox="1"/>
            <p:nvPr/>
          </p:nvSpPr>
          <p:spPr>
            <a:xfrm>
              <a:off x="4629150" y="1864334"/>
              <a:ext cx="388620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Gauss's Law for Electric Fields </a:t>
              </a:r>
              <a:r>
                <a:rPr lang="en-US" dirty="0"/>
                <a:t>– Electric fields diverge from positive charges and converge on negative charges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F344020-A737-40F7-B2F2-A73BD3E9E7CC}"/>
              </a:ext>
            </a:extLst>
          </p:cNvPr>
          <p:cNvGrpSpPr/>
          <p:nvPr/>
        </p:nvGrpSpPr>
        <p:grpSpPr>
          <a:xfrm>
            <a:off x="1350400" y="2900855"/>
            <a:ext cx="6443201" cy="923330"/>
            <a:chOff x="2072149" y="1864334"/>
            <a:chExt cx="6443201" cy="92333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29BFDD17-A8BA-4F19-8A2C-F56D7018681E}"/>
                    </a:ext>
                  </a:extLst>
                </p:cNvPr>
                <p:cNvSpPr txBox="1"/>
                <p:nvPr/>
              </p:nvSpPr>
              <p:spPr>
                <a:xfrm>
                  <a:off x="2072149" y="1964553"/>
                  <a:ext cx="984052" cy="3105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  <m:brk m:alnAt="1"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</m:acc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∘</m:t>
                      </m:r>
                      <m:acc>
                        <m:accPr>
                          <m:chr m:val="⃗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brk m:alnAt="1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a14:m>
                  <a:r>
                    <a:rPr lang="en-US" dirty="0">
                      <a:ea typeface="Cambria Math" panose="02040503050406030204" pitchFamily="18" charset="0"/>
                    </a:rPr>
                    <a:t> </a:t>
                  </a:r>
                  <a:endParaRPr lang="en-US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29BFDD17-A8BA-4F19-8A2C-F56D7018681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72149" y="1964553"/>
                  <a:ext cx="984052" cy="310598"/>
                </a:xfrm>
                <a:prstGeom prst="rect">
                  <a:avLst/>
                </a:prstGeom>
                <a:blipFill>
                  <a:blip r:embed="rId6"/>
                  <a:stretch>
                    <a:fillRect l="-8696" r="-1863" b="-78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E81F519-E1BB-432A-B477-1E136D4A5AF5}"/>
                </a:ext>
              </a:extLst>
            </p:cNvPr>
            <p:cNvSpPr txBox="1"/>
            <p:nvPr/>
          </p:nvSpPr>
          <p:spPr>
            <a:xfrm>
              <a:off x="4629150" y="1864334"/>
              <a:ext cx="388620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Gauss's Law for Magnetic Fields </a:t>
              </a:r>
              <a:r>
                <a:rPr lang="en-US" dirty="0"/>
                <a:t>– Magnetic Field lines only circulate, every source must have a sink</a:t>
              </a:r>
            </a:p>
          </p:txBody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2E334754-309F-4D54-B886-E17F39F8CFCA}"/>
              </a:ext>
            </a:extLst>
          </p:cNvPr>
          <p:cNvSpPr/>
          <p:nvPr/>
        </p:nvSpPr>
        <p:spPr>
          <a:xfrm>
            <a:off x="1295518" y="1985139"/>
            <a:ext cx="368389" cy="307391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DEDF5E8-EC54-C88D-9CBA-67A977F914FD}"/>
              </a:ext>
            </a:extLst>
          </p:cNvPr>
          <p:cNvSpPr/>
          <p:nvPr/>
        </p:nvSpPr>
        <p:spPr>
          <a:xfrm>
            <a:off x="1295517" y="4095981"/>
            <a:ext cx="430889" cy="307391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9367CE1-C135-2598-2DEA-9948316D6E0F}"/>
              </a:ext>
            </a:extLst>
          </p:cNvPr>
          <p:cNvSpPr txBox="1"/>
          <p:nvPr/>
        </p:nvSpPr>
        <p:spPr>
          <a:xfrm>
            <a:off x="969155" y="1662554"/>
            <a:ext cx="10211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Divergence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880C598-22C5-8C8E-2C95-E3165C595F14}"/>
              </a:ext>
            </a:extLst>
          </p:cNvPr>
          <p:cNvSpPr txBox="1"/>
          <p:nvPr/>
        </p:nvSpPr>
        <p:spPr>
          <a:xfrm>
            <a:off x="1018362" y="3803012"/>
            <a:ext cx="10211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Curl</a:t>
            </a:r>
          </a:p>
        </p:txBody>
      </p:sp>
    </p:spTree>
    <p:extLst>
      <p:ext uri="{BB962C8B-B14F-4D97-AF65-F5344CB8AC3E}">
        <p14:creationId xmlns:p14="http://schemas.microsoft.com/office/powerpoint/2010/main" val="1698050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27" grpId="0"/>
      <p:bldP spid="28" grpId="0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Electromagnetic Waves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18D9F55-CDD9-4B21-A1D8-7A1F746951C6}"/>
                  </a:ext>
                </a:extLst>
              </p:cNvPr>
              <p:cNvSpPr txBox="1"/>
              <p:nvPr/>
            </p:nvSpPr>
            <p:spPr>
              <a:xfrm>
                <a:off x="679656" y="4441292"/>
                <a:ext cx="1821426" cy="6799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In outer space,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and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𝐽</m:t>
                        </m:r>
                      </m:e>
                    </m:acc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18D9F55-CDD9-4B21-A1D8-7A1F746951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656" y="4441292"/>
                <a:ext cx="1821426" cy="679930"/>
              </a:xfrm>
              <a:prstGeom prst="rect">
                <a:avLst/>
              </a:prstGeom>
              <a:blipFill>
                <a:blip r:embed="rId3"/>
                <a:stretch>
                  <a:fillRect t="-5405" b="-144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4E47897-B9A3-409F-BFAD-0DB67925F42E}"/>
                  </a:ext>
                </a:extLst>
              </p:cNvPr>
              <p:cNvSpPr txBox="1"/>
              <p:nvPr/>
            </p:nvSpPr>
            <p:spPr>
              <a:xfrm>
                <a:off x="3196138" y="1468581"/>
                <a:ext cx="4087594" cy="8690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  <m:brk m:alnAt="1"/>
                          </m:r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</m:acc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  <m:brk m:alnAt="1"/>
                              </m:r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∇</m:t>
                            </m:r>
                          </m:e>
                        </m:acc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  <m:brk m:alnAt="1"/>
                                  </m:r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∇</m:t>
                                </m:r>
                              </m:e>
                            </m:acc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×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brk m:alnAt="1"/>
                                  </m:r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</m:acc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acc>
                              <m:accPr>
                                <m:chr m:val="⃗"/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𝐽</m:t>
                                </m:r>
                              </m:e>
                            </m:acc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l-G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ϵ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</m:acc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den>
                            </m:f>
                          </m:e>
                        </m:d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4E47897-B9A3-409F-BFAD-0DB67925F4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6138" y="1468581"/>
                <a:ext cx="4087594" cy="86908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946D84B-8715-4194-8AD3-290F29889FC1}"/>
                  </a:ext>
                </a:extLst>
              </p:cNvPr>
              <p:cNvSpPr txBox="1"/>
              <p:nvPr/>
            </p:nvSpPr>
            <p:spPr>
              <a:xfrm>
                <a:off x="3379493" y="2354907"/>
                <a:ext cx="3720885" cy="42518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  <m:brk m:alnAt="1"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</m:acc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  <m:brk m:alnAt="1"/>
                                </m:r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∇</m:t>
                              </m:r>
                            </m:e>
                          </m:acc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∘</m:t>
                          </m:r>
                          <m:acc>
                            <m:accPr>
                              <m:chr m:val="⃗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  <m:brk m:alnAt="1"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  <m:brk m:alnAt="1"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</m:acc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  <m:brk m:alnAt="1"/>
                                </m:r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∇</m:t>
                              </m:r>
                            </m:e>
                          </m:acc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acc>
                            <m:accPr>
                              <m:chr m:val="⃗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946D84B-8715-4194-8AD3-290F29889F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9493" y="2354907"/>
                <a:ext cx="3720885" cy="425181"/>
              </a:xfrm>
              <a:prstGeom prst="rect">
                <a:avLst/>
              </a:prstGeom>
              <a:blipFill>
                <a:blip r:embed="rId5"/>
                <a:stretch>
                  <a:fillRect t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A21D014-5E9A-438D-8747-FD9A987F43F9}"/>
                  </a:ext>
                </a:extLst>
              </p:cNvPr>
              <p:cNvSpPr txBox="1"/>
              <p:nvPr/>
            </p:nvSpPr>
            <p:spPr>
              <a:xfrm>
                <a:off x="3075037" y="2797330"/>
                <a:ext cx="4329797" cy="6994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  <m:brk m:alnAt="1"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</m:acc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  <m:brk m:alnAt="1"/>
                                </m:r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∇</m:t>
                              </m:r>
                            </m:e>
                          </m:acc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∘</m:t>
                          </m:r>
                          <m:acc>
                            <m:accPr>
                              <m:chr m:val="⃗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  <m:brk m:alnAt="1"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⃗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𝐽</m:t>
                              </m:r>
                            </m:e>
                          </m:acc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ϵ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acc>
                            <m:accPr>
                              <m:chr m:val="⃗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A21D014-5E9A-438D-8747-FD9A987F43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5037" y="2797330"/>
                <a:ext cx="4329797" cy="69942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F754DD5-957E-4334-9690-3042C93E817F}"/>
                  </a:ext>
                </a:extLst>
              </p:cNvPr>
              <p:cNvSpPr txBox="1"/>
              <p:nvPr/>
            </p:nvSpPr>
            <p:spPr>
              <a:xfrm>
                <a:off x="3231088" y="3513994"/>
                <a:ext cx="4017695" cy="75475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  <m:brk m:alnAt="1"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</m:acc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ϵ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  <m:brk m:alnAt="1"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⃗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𝐽</m:t>
                              </m:r>
                            </m:e>
                          </m:acc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ϵ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acc>
                            <m:accPr>
                              <m:chr m:val="⃗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F754DD5-957E-4334-9690-3042C93E81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1088" y="3513994"/>
                <a:ext cx="4017695" cy="75475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89E3A0D-BA8C-4178-B8E4-002057F1E627}"/>
                  </a:ext>
                </a:extLst>
              </p:cNvPr>
              <p:cNvSpPr txBox="1"/>
              <p:nvPr/>
            </p:nvSpPr>
            <p:spPr>
              <a:xfrm>
                <a:off x="4277032" y="5111157"/>
                <a:ext cx="2032194" cy="6825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  <m:brk m:alnAt="1"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ϵ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acc>
                            <m:accPr>
                              <m:chr m:val="⃗"/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</m:acc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89E3A0D-BA8C-4178-B8E4-002057F1E6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7032" y="5111157"/>
                <a:ext cx="2032194" cy="68255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454755F-69CD-44EC-BDAE-08818CE22B04}"/>
                  </a:ext>
                </a:extLst>
              </p:cNvPr>
              <p:cNvSpPr txBox="1"/>
              <p:nvPr/>
            </p:nvSpPr>
            <p:spPr>
              <a:xfrm>
                <a:off x="4177480" y="4411356"/>
                <a:ext cx="2231298" cy="6825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  <m:brk m:alnAt="1"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ϵ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acc>
                            <m:accPr>
                              <m:chr m:val="⃗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454755F-69CD-44EC-BDAE-08818CE22B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7480" y="4411356"/>
                <a:ext cx="2231298" cy="68255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595C92A-973A-42A0-BF90-ED4925DF70F0}"/>
                  </a:ext>
                </a:extLst>
              </p:cNvPr>
              <p:cNvSpPr txBox="1"/>
              <p:nvPr/>
            </p:nvSpPr>
            <p:spPr>
              <a:xfrm>
                <a:off x="4102196" y="5943693"/>
                <a:ext cx="2381865" cy="6481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l-G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Ψ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ϵ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Ψ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595C92A-973A-42A0-BF90-ED4925DF70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2196" y="5943693"/>
                <a:ext cx="2381865" cy="64812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8AC1B895-E506-417D-A793-589994EDAD8D}"/>
              </a:ext>
            </a:extLst>
          </p:cNvPr>
          <p:cNvSpPr txBox="1"/>
          <p:nvPr/>
        </p:nvSpPr>
        <p:spPr>
          <a:xfrm>
            <a:off x="628650" y="1561094"/>
            <a:ext cx="2343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Take curl of Faraday's Law, then substitute in Ampère-Maxwell Law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AB68173-134E-429B-9985-E3F284294C8B}"/>
              </a:ext>
            </a:extLst>
          </p:cNvPr>
          <p:cNvSpPr txBox="1"/>
          <p:nvPr/>
        </p:nvSpPr>
        <p:spPr>
          <a:xfrm>
            <a:off x="679656" y="2962375"/>
            <a:ext cx="2343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Apply Vector Identity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EB8F900-2527-4C9F-9587-186B3C97436C}"/>
              </a:ext>
            </a:extLst>
          </p:cNvPr>
          <p:cNvSpPr txBox="1"/>
          <p:nvPr/>
        </p:nvSpPr>
        <p:spPr>
          <a:xfrm>
            <a:off x="679656" y="3568207"/>
            <a:ext cx="23431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Substitute in Gauss's Law for Electric Fields </a:t>
            </a:r>
          </a:p>
        </p:txBody>
      </p: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3DC44995-3DEB-434D-9B7E-CAE9785C3F91}"/>
              </a:ext>
            </a:extLst>
          </p:cNvPr>
          <p:cNvCxnSpPr>
            <a:stCxn id="12" idx="3"/>
            <a:endCxn id="14" idx="3"/>
          </p:cNvCxnSpPr>
          <p:nvPr/>
        </p:nvCxnSpPr>
        <p:spPr>
          <a:xfrm>
            <a:off x="7283732" y="1903123"/>
            <a:ext cx="121102" cy="1243918"/>
          </a:xfrm>
          <a:prstGeom prst="bentConnector3">
            <a:avLst>
              <a:gd name="adj1" fmla="val 288766"/>
            </a:avLst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87A9BFA-33C2-4253-ABBA-091B78A433C1}"/>
              </a:ext>
            </a:extLst>
          </p:cNvPr>
          <p:cNvCxnSpPr>
            <a:cxnSpLocks/>
          </p:cNvCxnSpPr>
          <p:nvPr/>
        </p:nvCxnSpPr>
        <p:spPr>
          <a:xfrm>
            <a:off x="3318387" y="3674295"/>
            <a:ext cx="552079" cy="98973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63E58317-1402-432E-A3D9-838D113663F1}"/>
              </a:ext>
            </a:extLst>
          </p:cNvPr>
          <p:cNvCxnSpPr>
            <a:cxnSpLocks/>
          </p:cNvCxnSpPr>
          <p:nvPr/>
        </p:nvCxnSpPr>
        <p:spPr>
          <a:xfrm flipH="1">
            <a:off x="6664314" y="1137981"/>
            <a:ext cx="252680" cy="424624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556BBB90-3B98-47D2-AF8E-16EBBAB66B34}"/>
              </a:ext>
            </a:extLst>
          </p:cNvPr>
          <p:cNvCxnSpPr>
            <a:cxnSpLocks/>
          </p:cNvCxnSpPr>
          <p:nvPr/>
        </p:nvCxnSpPr>
        <p:spPr>
          <a:xfrm flipH="1">
            <a:off x="5207549" y="1190167"/>
            <a:ext cx="252680" cy="424624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4EDF998C-9D3D-4967-A44C-A0B52A01D23A}"/>
              </a:ext>
            </a:extLst>
          </p:cNvPr>
          <p:cNvSpPr/>
          <p:nvPr/>
        </p:nvSpPr>
        <p:spPr>
          <a:xfrm>
            <a:off x="4343400" y="5877232"/>
            <a:ext cx="1965826" cy="7816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EC3870F-FA6E-4DC5-BDFA-7CE58B001186}"/>
              </a:ext>
            </a:extLst>
          </p:cNvPr>
          <p:cNvSpPr txBox="1"/>
          <p:nvPr/>
        </p:nvSpPr>
        <p:spPr>
          <a:xfrm>
            <a:off x="679656" y="5197302"/>
            <a:ext cx="18214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Electric &amp; Magnetic Fields propagate at same velocity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980A9246-186F-4ADF-8285-5CFC511B3385}"/>
              </a:ext>
            </a:extLst>
          </p:cNvPr>
          <p:cNvCxnSpPr>
            <a:cxnSpLocks/>
          </p:cNvCxnSpPr>
          <p:nvPr/>
        </p:nvCxnSpPr>
        <p:spPr>
          <a:xfrm flipV="1">
            <a:off x="2706329" y="4877065"/>
            <a:ext cx="1718187" cy="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9120B3C7-BB86-459F-8EC4-C002083991C3}"/>
              </a:ext>
            </a:extLst>
          </p:cNvPr>
          <p:cNvCxnSpPr>
            <a:cxnSpLocks/>
          </p:cNvCxnSpPr>
          <p:nvPr/>
        </p:nvCxnSpPr>
        <p:spPr>
          <a:xfrm flipV="1">
            <a:off x="2610119" y="5516162"/>
            <a:ext cx="1718187" cy="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D3789A92-5636-4D26-817F-3D5096E368AE}"/>
              </a:ext>
            </a:extLst>
          </p:cNvPr>
          <p:cNvSpPr/>
          <p:nvPr/>
        </p:nvSpPr>
        <p:spPr>
          <a:xfrm>
            <a:off x="6172202" y="2465517"/>
            <a:ext cx="311859" cy="2171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0BEDBC20-09D4-4048-AA5F-7DAD879091A5}"/>
              </a:ext>
            </a:extLst>
          </p:cNvPr>
          <p:cNvCxnSpPr>
            <a:cxnSpLocks/>
            <a:stCxn id="30" idx="2"/>
            <a:endCxn id="3" idx="0"/>
          </p:cNvCxnSpPr>
          <p:nvPr/>
        </p:nvCxnSpPr>
        <p:spPr>
          <a:xfrm rot="16200000" flipH="1">
            <a:off x="4896810" y="1034195"/>
            <a:ext cx="515020" cy="2347623"/>
          </a:xfrm>
          <a:prstGeom prst="bentConnector3">
            <a:avLst>
              <a:gd name="adj1" fmla="val 50000"/>
            </a:avLst>
          </a:prstGeom>
          <a:ln w="28575">
            <a:solidFill>
              <a:srgbClr val="7030A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31DD38FF-EA39-41DE-AC15-6ED489B39F72}"/>
              </a:ext>
            </a:extLst>
          </p:cNvPr>
          <p:cNvSpPr/>
          <p:nvPr/>
        </p:nvSpPr>
        <p:spPr>
          <a:xfrm>
            <a:off x="3683985" y="1733368"/>
            <a:ext cx="593047" cy="2171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9A5ACD-57EF-45FF-A469-916F836A769A}"/>
              </a:ext>
            </a:extLst>
          </p:cNvPr>
          <p:cNvSpPr txBox="1"/>
          <p:nvPr/>
        </p:nvSpPr>
        <p:spPr>
          <a:xfrm>
            <a:off x="770915" y="2487751"/>
            <a:ext cx="19962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This is a vector identity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DD5F082-AE08-4A9B-9DC3-FBBBA1931EF7}"/>
              </a:ext>
            </a:extLst>
          </p:cNvPr>
          <p:cNvCxnSpPr>
            <a:cxnSpLocks/>
            <a:stCxn id="6" idx="3"/>
            <a:endCxn id="16" idx="1"/>
          </p:cNvCxnSpPr>
          <p:nvPr/>
        </p:nvCxnSpPr>
        <p:spPr>
          <a:xfrm flipV="1">
            <a:off x="2767175" y="2567498"/>
            <a:ext cx="612318" cy="7414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778A80E1-CDF5-93A6-9B0A-BAC6B10F3705}"/>
              </a:ext>
            </a:extLst>
          </p:cNvPr>
          <p:cNvSpPr/>
          <p:nvPr/>
        </p:nvSpPr>
        <p:spPr>
          <a:xfrm>
            <a:off x="4842461" y="2437524"/>
            <a:ext cx="288339" cy="248297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7B09816-28B1-655A-4040-1B7A31B5B64D}"/>
              </a:ext>
            </a:extLst>
          </p:cNvPr>
          <p:cNvSpPr txBox="1"/>
          <p:nvPr/>
        </p:nvSpPr>
        <p:spPr>
          <a:xfrm>
            <a:off x="7712696" y="2407783"/>
            <a:ext cx="10211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Laplacian</a:t>
            </a:r>
          </a:p>
        </p:txBody>
      </p:sp>
    </p:spTree>
    <p:extLst>
      <p:ext uri="{BB962C8B-B14F-4D97-AF65-F5344CB8AC3E}">
        <p14:creationId xmlns:p14="http://schemas.microsoft.com/office/powerpoint/2010/main" val="23242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"/>
                            </p:stCondLst>
                            <p:childTnLst>
                              <p:par>
                                <p:cTn id="5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00"/>
                            </p:stCondLst>
                            <p:childTnLst>
                              <p:par>
                                <p:cTn id="7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500"/>
                            </p:stCondLst>
                            <p:childTnLst>
                              <p:par>
                                <p:cTn id="8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1000"/>
                            </p:stCondLst>
                            <p:childTnLst>
                              <p:par>
                                <p:cTn id="9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2" grpId="0"/>
      <p:bldP spid="16" grpId="0"/>
      <p:bldP spid="14" grpId="0"/>
      <p:bldP spid="18" grpId="0"/>
      <p:bldP spid="19" grpId="0"/>
      <p:bldP spid="20" grpId="0"/>
      <p:bldP spid="21" grpId="0"/>
      <p:bldP spid="23" grpId="0"/>
      <p:bldP spid="24" grpId="0"/>
      <p:bldP spid="26" grpId="0"/>
      <p:bldP spid="39" grpId="0" animBg="1"/>
      <p:bldP spid="40" grpId="0"/>
      <p:bldP spid="6" grpId="0"/>
      <p:bldP spid="8" grpId="0" animBg="1"/>
      <p:bldP spid="31" grpId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36618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Electromagnetic Waves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18D9F55-CDD9-4B21-A1D8-7A1F746951C6}"/>
                  </a:ext>
                </a:extLst>
              </p:cNvPr>
              <p:cNvSpPr txBox="1"/>
              <p:nvPr/>
            </p:nvSpPr>
            <p:spPr>
              <a:xfrm>
                <a:off x="198994" y="5335226"/>
                <a:ext cx="297164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To travel faster than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8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, </a:t>
                </a:r>
                <a:r>
                  <a:rPr lang="en-US" i="1" dirty="0">
                    <a:solidFill>
                      <a:srgbClr val="7030A0"/>
                    </a:solidFill>
                  </a:rPr>
                  <a:t>simply</a:t>
                </a:r>
                <a:r>
                  <a:rPr lang="en-US" dirty="0">
                    <a:solidFill>
                      <a:srgbClr val="7030A0"/>
                    </a:solidFill>
                  </a:rPr>
                  <a:t> </a:t>
                </a:r>
                <a:r>
                  <a:rPr lang="en-US" b="1" dirty="0">
                    <a:solidFill>
                      <a:srgbClr val="7030A0"/>
                    </a:solidFill>
                  </a:rPr>
                  <a:t>reduce </a:t>
                </a:r>
                <a:r>
                  <a:rPr lang="en-US" dirty="0">
                    <a:solidFill>
                      <a:srgbClr val="7030A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ϵ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</a:t>
                </a:r>
                <a:r>
                  <a:rPr lang="en-US" dirty="0">
                    <a:solidFill>
                      <a:srgbClr val="7030A0"/>
                    </a:solidFill>
                    <a:sym typeface="Wingdings" panose="05000000000000000000" pitchFamily="2" charset="2"/>
                  </a:rPr>
                  <a:t></a:t>
                </a:r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18D9F55-CDD9-4B21-A1D8-7A1F746951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994" y="5335226"/>
                <a:ext cx="2971645" cy="646331"/>
              </a:xfrm>
              <a:prstGeom prst="rect">
                <a:avLst/>
              </a:prstGeom>
              <a:blipFill>
                <a:blip r:embed="rId3"/>
                <a:stretch>
                  <a:fillRect l="-616" t="-4717" r="-2053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595C92A-973A-42A0-BF90-ED4925DF70F0}"/>
                  </a:ext>
                </a:extLst>
              </p:cNvPr>
              <p:cNvSpPr txBox="1"/>
              <p:nvPr/>
            </p:nvSpPr>
            <p:spPr>
              <a:xfrm>
                <a:off x="3381067" y="1610915"/>
                <a:ext cx="2381865" cy="6481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l-G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Ψ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ϵ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Ψ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595C92A-973A-42A0-BF90-ED4925DF70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1067" y="1610915"/>
                <a:ext cx="2381865" cy="64812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BC686D4-9164-4CCD-8049-66C41109C75A}"/>
                  </a:ext>
                </a:extLst>
              </p:cNvPr>
              <p:cNvSpPr txBox="1"/>
              <p:nvPr/>
            </p:nvSpPr>
            <p:spPr>
              <a:xfrm>
                <a:off x="3745715" y="2484704"/>
                <a:ext cx="1652568" cy="6279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𝜈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BC686D4-9164-4CCD-8049-66C41109C7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5715" y="2484704"/>
                <a:ext cx="1652568" cy="62799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016FD63-A708-4348-8A5C-23D61FFDF4D7}"/>
                  </a:ext>
                </a:extLst>
              </p:cNvPr>
              <p:cNvSpPr txBox="1"/>
              <p:nvPr/>
            </p:nvSpPr>
            <p:spPr>
              <a:xfrm>
                <a:off x="3381066" y="3338359"/>
                <a:ext cx="2381865" cy="6118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𝜈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ϵ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016FD63-A708-4348-8A5C-23D61FFDF4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1066" y="3338359"/>
                <a:ext cx="2381865" cy="6118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2831D1C-F640-451F-B131-9FA425B015C4}"/>
                  </a:ext>
                </a:extLst>
              </p:cNvPr>
              <p:cNvSpPr txBox="1"/>
              <p:nvPr/>
            </p:nvSpPr>
            <p:spPr>
              <a:xfrm>
                <a:off x="3524861" y="4192014"/>
                <a:ext cx="2094273" cy="9106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ϵ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den>
                          </m:f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2831D1C-F640-451F-B131-9FA425B015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4861" y="4192014"/>
                <a:ext cx="2094273" cy="91069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C505004-CBCB-417E-9208-04D0F10B6257}"/>
                  </a:ext>
                </a:extLst>
              </p:cNvPr>
              <p:cNvSpPr txBox="1"/>
              <p:nvPr/>
            </p:nvSpPr>
            <p:spPr>
              <a:xfrm>
                <a:off x="5820083" y="4230725"/>
                <a:ext cx="316652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1.256637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−6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C505004-CBCB-417E-9208-04D0F10B62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0083" y="4230725"/>
                <a:ext cx="3166520" cy="369332"/>
              </a:xfrm>
              <a:prstGeom prst="rect">
                <a:avLst/>
              </a:prstGeom>
              <a:blipFill>
                <a:blip r:embed="rId8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44634CB-4270-473E-94B8-86D19AD6E85A}"/>
                  </a:ext>
                </a:extLst>
              </p:cNvPr>
              <p:cNvSpPr txBox="1"/>
              <p:nvPr/>
            </p:nvSpPr>
            <p:spPr>
              <a:xfrm>
                <a:off x="5820083" y="4666244"/>
                <a:ext cx="333313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ϵ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=8.8541878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44634CB-4270-473E-94B8-86D19AD6E8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0083" y="4666244"/>
                <a:ext cx="3333134" cy="369332"/>
              </a:xfrm>
              <a:prstGeom prst="rect">
                <a:avLst/>
              </a:prstGeom>
              <a:blipFill>
                <a:blip r:embed="rId9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8AAFC2D-161D-4E41-8694-854238739FAF}"/>
                  </a:ext>
                </a:extLst>
              </p:cNvPr>
              <p:cNvSpPr txBox="1"/>
              <p:nvPr/>
            </p:nvSpPr>
            <p:spPr>
              <a:xfrm>
                <a:off x="3220680" y="5543344"/>
                <a:ext cx="457568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=2.9979×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8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n>
                          <a:solidFill>
                            <a:srgbClr val="FF0000"/>
                          </a:solidFill>
                        </a:ln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dirty="0"/>
                  <a:t>  (Speed of Light)</a:t>
                </a: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8AAFC2D-161D-4E41-8694-854238739F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0680" y="5543344"/>
                <a:ext cx="4575686" cy="369332"/>
              </a:xfrm>
              <a:prstGeom prst="rect">
                <a:avLst/>
              </a:prstGeom>
              <a:blipFill>
                <a:blip r:embed="rId10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AF4F5711-8D8F-4D00-AA9C-1101F81521AF}"/>
              </a:ext>
            </a:extLst>
          </p:cNvPr>
          <p:cNvSpPr txBox="1"/>
          <p:nvPr/>
        </p:nvSpPr>
        <p:spPr>
          <a:xfrm>
            <a:off x="4118487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705838BB-A6E5-4AD0-8357-1F3037E2CA31}"/>
              </a:ext>
            </a:extLst>
          </p:cNvPr>
          <p:cNvGrpSpPr/>
          <p:nvPr/>
        </p:nvGrpSpPr>
        <p:grpSpPr>
          <a:xfrm>
            <a:off x="748295" y="1361076"/>
            <a:ext cx="1873044" cy="2418615"/>
            <a:chOff x="6752919" y="1265502"/>
            <a:chExt cx="1873044" cy="2418615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14F12165-441A-48C5-B3BD-0200DD86E29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863157" y="1265502"/>
              <a:ext cx="1652569" cy="1987077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BE9DAF9-8756-42D2-A573-809F92017092}"/>
                </a:ext>
              </a:extLst>
            </p:cNvPr>
            <p:cNvSpPr txBox="1"/>
            <p:nvPr/>
          </p:nvSpPr>
          <p:spPr>
            <a:xfrm>
              <a:off x="6752919" y="3160897"/>
              <a:ext cx="187304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James Clerk Maxwell</a:t>
              </a:r>
            </a:p>
            <a:p>
              <a:pPr algn="ctr"/>
              <a:r>
                <a:rPr lang="en-US" sz="1400" dirty="0"/>
                <a:t>(1831-1879)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9A680427-EA2C-4A78-B9EE-32B1F4A42D28}"/>
              </a:ext>
            </a:extLst>
          </p:cNvPr>
          <p:cNvGrpSpPr/>
          <p:nvPr/>
        </p:nvGrpSpPr>
        <p:grpSpPr>
          <a:xfrm>
            <a:off x="6550128" y="1520441"/>
            <a:ext cx="1873044" cy="2227898"/>
            <a:chOff x="532973" y="1462712"/>
            <a:chExt cx="1873044" cy="2227898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E7647DCF-2E27-4039-9E03-C6738225DE5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839253" y="1462712"/>
              <a:ext cx="1057378" cy="1627721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B65E592-FFA0-4CC5-82B2-B3DC58FD4E01}"/>
                </a:ext>
              </a:extLst>
            </p:cNvPr>
            <p:cNvSpPr txBox="1"/>
            <p:nvPr/>
          </p:nvSpPr>
          <p:spPr>
            <a:xfrm>
              <a:off x="532973" y="3167390"/>
              <a:ext cx="187304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Oliver Heaviside</a:t>
              </a:r>
            </a:p>
            <a:p>
              <a:pPr algn="ctr"/>
              <a:r>
                <a:rPr lang="en-US" sz="1400" dirty="0"/>
                <a:t>(1850-1925)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A1F3AA0-B94F-44A6-82CB-85EB63C9F96D}"/>
                  </a:ext>
                </a:extLst>
              </p:cNvPr>
              <p:cNvSpPr txBox="1"/>
              <p:nvPr/>
            </p:nvSpPr>
            <p:spPr>
              <a:xfrm>
                <a:off x="257159" y="4246114"/>
                <a:ext cx="3488556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𝑀𝑎𝑔𝑛𝑒𝑡𝑖𝑐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𝐹𝑖𝑒𝑙𝑑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𝑃𝑒𝑟𝑚𝑒𝑎𝑏𝑖𝑙𝑖𝑡𝑦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A1F3AA0-B94F-44A6-82CB-85EB63C9F9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159" y="4246114"/>
                <a:ext cx="3488556" cy="338554"/>
              </a:xfrm>
              <a:prstGeom prst="rect">
                <a:avLst/>
              </a:prstGeom>
              <a:blipFill>
                <a:blip r:embed="rId13"/>
                <a:stretch>
                  <a:fillRect b="-1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E5C6245-ADF4-4AAD-8FCA-D5789923849F}"/>
                  </a:ext>
                </a:extLst>
              </p:cNvPr>
              <p:cNvSpPr txBox="1"/>
              <p:nvPr/>
            </p:nvSpPr>
            <p:spPr>
              <a:xfrm>
                <a:off x="257159" y="4681633"/>
                <a:ext cx="3488556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ϵ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sz="1600">
                          <a:latin typeface="Cambria Math" panose="02040503050406030204" pitchFamily="18" charset="0"/>
                        </a:rPr>
                        <m:t>𝐸𝑙𝑒𝑐𝑡𝑟𝑖𝑐</m:t>
                      </m:r>
                      <m:r>
                        <m:rPr>
                          <m:nor/>
                        </m:rPr>
                        <a:rPr lang="en-US" sz="160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600">
                          <a:latin typeface="Cambria Math" panose="02040503050406030204" pitchFamily="18" charset="0"/>
                        </a:rPr>
                        <m:t>𝐹𝑖𝑒𝑙𝑑</m:t>
                      </m:r>
                      <m:r>
                        <m:rPr>
                          <m:nor/>
                        </m:rPr>
                        <a:rPr lang="en-US" sz="160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600">
                          <a:latin typeface="Cambria Math" panose="02040503050406030204" pitchFamily="18" charset="0"/>
                        </a:rPr>
                        <m:t>𝑃𝑒𝑟𝑚𝑖𝑡𝑡𝑖𝑣𝑖𝑡𝑦</m:t>
                      </m:r>
                      <m:r>
                        <m:rPr>
                          <m:nor/>
                        </m:rPr>
                        <a:rPr lang="en-US" sz="160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E5C6245-ADF4-4AAD-8FCA-D578992384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159" y="4681633"/>
                <a:ext cx="3488556" cy="338554"/>
              </a:xfrm>
              <a:prstGeom prst="rect">
                <a:avLst/>
              </a:prstGeom>
              <a:blipFill>
                <a:blip r:embed="rId14"/>
                <a:stretch>
                  <a:fillRect b="-17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25255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3" grpId="0"/>
      <p:bldP spid="15" grpId="0"/>
      <p:bldP spid="17" grpId="0"/>
      <p:bldP spid="22" grpId="0"/>
      <p:bldP spid="23" grpId="0"/>
      <p:bldP spid="24" grpId="0"/>
      <p:bldP spid="19" grpId="0"/>
      <p:bldP spid="20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5561</TotalTime>
  <Words>4836</Words>
  <Application>Microsoft Office PowerPoint</Application>
  <PresentationFormat>On-screen Show (4:3)</PresentationFormat>
  <Paragraphs>906</Paragraphs>
  <Slides>105</Slides>
  <Notes>91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105</vt:i4>
      </vt:variant>
    </vt:vector>
  </HeadingPairs>
  <TitlesOfParts>
    <vt:vector size="110" baseType="lpstr">
      <vt:lpstr>Arial</vt:lpstr>
      <vt:lpstr>Calibri</vt:lpstr>
      <vt:lpstr>Calibri Light</vt:lpstr>
      <vt:lpstr>Cambria Math</vt:lpstr>
      <vt:lpstr>Office Theme</vt:lpstr>
      <vt:lpstr>PowerPoint Presentation</vt:lpstr>
      <vt:lpstr>Session 12 – Goals</vt:lpstr>
      <vt:lpstr>Session 12 – Goals</vt:lpstr>
      <vt:lpstr>Pascal's Triangle &amp; Combinations</vt:lpstr>
      <vt:lpstr>Polynomial Expansion</vt:lpstr>
      <vt:lpstr>Newton's Generalized Binomial Theorem</vt:lpstr>
      <vt:lpstr>Newton's Generalized Binomial Theorem</vt:lpstr>
      <vt:lpstr>Open binomial_sqrt.py</vt:lpstr>
      <vt:lpstr>View binomial_sqrt.py</vt:lpstr>
      <vt:lpstr>View binomial_sqrt.py</vt:lpstr>
      <vt:lpstr>Run binomial_sqrt.py</vt:lpstr>
      <vt:lpstr>Convergence of Binomial Expansions</vt:lpstr>
      <vt:lpstr>Open newton_binomial.py</vt:lpstr>
      <vt:lpstr>Run newton_binomial.py</vt:lpstr>
      <vt:lpstr>From  Binomial Theorem to Calculus</vt:lpstr>
      <vt:lpstr>Newton's Sine Formula</vt:lpstr>
      <vt:lpstr>Newton's Sine Formula</vt:lpstr>
      <vt:lpstr>Newton's Sine Formula</vt:lpstr>
      <vt:lpstr>Newton's Sine Formula</vt:lpstr>
      <vt:lpstr>Newton's Sine Formula</vt:lpstr>
      <vt:lpstr>Newton's Sine Formula</vt:lpstr>
      <vt:lpstr>Newton's Sine Formula</vt:lpstr>
      <vt:lpstr>Newton's Sine Formula</vt:lpstr>
      <vt:lpstr>Newton's Sine Formula</vt:lpstr>
      <vt:lpstr>Newton's Sine Formula</vt:lpstr>
      <vt:lpstr>Newton's Sine Formula</vt:lpstr>
      <vt:lpstr>Newton's Sine Formula</vt:lpstr>
      <vt:lpstr>Newton's Sine Formula</vt:lpstr>
      <vt:lpstr>From  Binomial Theorem to Calculus</vt:lpstr>
      <vt:lpstr>Taylor Series</vt:lpstr>
      <vt:lpstr>Taylor Series</vt:lpstr>
      <vt:lpstr>Taylor Series</vt:lpstr>
      <vt:lpstr>Taylor Series</vt:lpstr>
      <vt:lpstr>Taylor Series</vt:lpstr>
      <vt:lpstr>Taylor Series</vt:lpstr>
      <vt:lpstr>Taylor Series</vt:lpstr>
      <vt:lpstr>Taylor Series</vt:lpstr>
      <vt:lpstr>Taylor Series</vt:lpstr>
      <vt:lpstr>Open taylor_series.py</vt:lpstr>
      <vt:lpstr>Run taylor_series.py</vt:lpstr>
      <vt:lpstr>Edit then Run taylor_series.py</vt:lpstr>
      <vt:lpstr>Euler's Formula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Known Wave Aliasing</vt:lpstr>
      <vt:lpstr>Open nyquist_known.ipynb</vt:lpstr>
      <vt:lpstr>Run Cell 1 - nyquist_known.ipynb</vt:lpstr>
      <vt:lpstr>Run Cell 2 - nyquist_known.ipynb</vt:lpstr>
      <vt:lpstr>Run Cell 3 - nyquist_known.ipynb</vt:lpstr>
      <vt:lpstr>Run Cell 4 - nyquist_known.ipynb</vt:lpstr>
      <vt:lpstr>Run Cell 5 - nyquist_known.ipynb</vt:lpstr>
      <vt:lpstr>Run Cell 6 - nyquist_known.ipynb</vt:lpstr>
      <vt:lpstr>Run Cell 7 - nyquist_known.ipynb</vt:lpstr>
      <vt:lpstr>Nyquist Sampling Theorem</vt:lpstr>
      <vt:lpstr>Unknown Wave Aliasing</vt:lpstr>
      <vt:lpstr>Run Cell 1 - nyquist_unknown.ipynb</vt:lpstr>
      <vt:lpstr>Nyquist Sampling Theorem</vt:lpstr>
      <vt:lpstr>Run Cell 2 - nyquist_unknown.ipynb</vt:lpstr>
      <vt:lpstr>Nyquist Sampling Theorem</vt:lpstr>
      <vt:lpstr>Run Cell 3 - nyquist_unknown.ipynb</vt:lpstr>
      <vt:lpstr>Nyquist Sampling Theorem</vt:lpstr>
      <vt:lpstr>View Cell 3 - nyquist_unknown.ipynb</vt:lpstr>
      <vt:lpstr>Travelling Waves &amp; Superposition</vt:lpstr>
      <vt:lpstr>Travelling Waves &amp; Superposition</vt:lpstr>
      <vt:lpstr>Open travelling_waves.ipynb</vt:lpstr>
      <vt:lpstr>View Cell 1 - travelling_waves.ipynb</vt:lpstr>
      <vt:lpstr>View Cell 1 - travelling_waves.ipynb</vt:lpstr>
      <vt:lpstr>View Cell 1 - travelling_waves.ipynb</vt:lpstr>
      <vt:lpstr>Run Cell 1 - travelling_waves.ipynb</vt:lpstr>
      <vt:lpstr>Run Cell 2 - travelling_waves.ipynb</vt:lpstr>
      <vt:lpstr>Run Cell 3 - travelling_waves.ipynb</vt:lpstr>
      <vt:lpstr>Run Cell 4 - travelling_waves.ipynb</vt:lpstr>
      <vt:lpstr>Run Cell 5 - travelling_waves.ipynb</vt:lpstr>
      <vt:lpstr>Run Cell 6 - travelling_waves.ipynb</vt:lpstr>
      <vt:lpstr>Run Cell 7 - travelling_waves.ipynb</vt:lpstr>
      <vt:lpstr>Classic Wave Equation</vt:lpstr>
      <vt:lpstr>Classic Wave Equation</vt:lpstr>
      <vt:lpstr>Classic Wave Equation</vt:lpstr>
      <vt:lpstr>Classic Wave Equation</vt:lpstr>
      <vt:lpstr>Classic Wave Equation</vt:lpstr>
      <vt:lpstr>PDEs Related to Wave Equation</vt:lpstr>
      <vt:lpstr>Mechanical Waves On a String</vt:lpstr>
      <vt:lpstr>Finite Differences with Partial Derivatives</vt:lpstr>
      <vt:lpstr>Finite Differences with Partial Derivatives</vt:lpstr>
      <vt:lpstr>Finite Differences with Partial Derivatives</vt:lpstr>
      <vt:lpstr>Finite Differences with Partial Derivatives</vt:lpstr>
      <vt:lpstr>Open string_waves.ipynb</vt:lpstr>
      <vt:lpstr>View string_waves.ipynb</vt:lpstr>
      <vt:lpstr>Run Cell 1 - string_waves.ipynb</vt:lpstr>
      <vt:lpstr>Run Cell 2 - string_waves.ipynb</vt:lpstr>
      <vt:lpstr>Run Cell 3 - string_waves.ipynb</vt:lpstr>
      <vt:lpstr>Run Cell 4 - string_waves.ipynb</vt:lpstr>
      <vt:lpstr>Electromagnetic Waves</vt:lpstr>
      <vt:lpstr>Electromagnetic Waves</vt:lpstr>
      <vt:lpstr>Electromagnetic Waves</vt:lpstr>
      <vt:lpstr>Session 12 – Now You Know…</vt:lpstr>
      <vt:lpstr>Session 12 – Now You Know…</vt:lpstr>
      <vt:lpstr>Task 12-01</vt:lpstr>
      <vt:lpstr>Task 12-01</vt:lpstr>
      <vt:lpstr>Task 12-01</vt:lpstr>
      <vt:lpstr>Task 12-02</vt:lpstr>
    </vt:vector>
  </TitlesOfParts>
  <Company>Personal Use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MSN Biersach</dc:creator>
  <cp:lastModifiedBy>David MSN Biersach</cp:lastModifiedBy>
  <cp:revision>846</cp:revision>
  <cp:lastPrinted>2022-06-15T02:26:32Z</cp:lastPrinted>
  <dcterms:created xsi:type="dcterms:W3CDTF">2014-09-21T17:58:26Z</dcterms:created>
  <dcterms:modified xsi:type="dcterms:W3CDTF">2022-06-24T20:27:41Z</dcterms:modified>
</cp:coreProperties>
</file>